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Montserrat Ultra-Bold" charset="1" panose="00000900000000000000"/>
      <p:regular r:id="rId18"/>
    </p:embeddedFont>
    <p:embeddedFont>
      <p:font typeface="Forum" charset="1" panose="02000000000000000000"/>
      <p:regular r:id="rId19"/>
    </p:embeddedFont>
    <p:embeddedFont>
      <p:font typeface="Montserrat Medium" charset="1" panose="00000600000000000000"/>
      <p:regular r:id="rId20"/>
    </p:embeddedFont>
    <p:embeddedFont>
      <p:font typeface="DejaVu Serif Bold" charset="1" panose="02060803050605020204"/>
      <p:regular r:id="rId21"/>
    </p:embeddedFont>
    <p:embeddedFont>
      <p:font typeface="Allrounder Monument" charset="1" panose="00000500000000000000"/>
      <p:regular r:id="rId22"/>
    </p:embeddedFont>
    <p:embeddedFont>
      <p:font typeface="Montserrat Bold" charset="1" panose="00000800000000000000"/>
      <p:regular r:id="rId23"/>
    </p:embeddedFont>
    <p:embeddedFont>
      <p:font typeface="Montserrat" charset="1" panose="00000500000000000000"/>
      <p:regular r:id="rId29"/>
    </p:embeddedFont>
    <p:embeddedFont>
      <p:font typeface="Alyssum" charset="1" panose="00000500000000000000"/>
      <p:regular r:id="rId33"/>
    </p:embeddedFont>
    <p:embeddedFont>
      <p:font typeface="Times New Roman MT" charset="1" panose="02030502070405020303"/>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notesMasters/notesMaster1.xml" Type="http://schemas.openxmlformats.org/officeDocument/2006/relationships/notesMaster"/><Relationship Id="rId25" Target="theme/theme2.xml" Type="http://schemas.openxmlformats.org/officeDocument/2006/relationships/theme"/><Relationship Id="rId26" Target="notesSlides/notesSlide1.xml" Type="http://schemas.openxmlformats.org/officeDocument/2006/relationships/notesSlide"/><Relationship Id="rId27" Target="notesSlides/notesSlide2.xml" Type="http://schemas.openxmlformats.org/officeDocument/2006/relationships/notesSlide"/><Relationship Id="rId28" Target="notesSlides/notesSlide3.xml" Type="http://schemas.openxmlformats.org/officeDocument/2006/relationships/notesSlide"/><Relationship Id="rId29" Target="fonts/font29.fntdata" Type="http://schemas.openxmlformats.org/officeDocument/2006/relationships/font"/><Relationship Id="rId3" Target="viewProps.xml" Type="http://schemas.openxmlformats.org/officeDocument/2006/relationships/viewProps"/><Relationship Id="rId30" Target="notesSlides/notesSlide4.xml" Type="http://schemas.openxmlformats.org/officeDocument/2006/relationships/notesSlide"/><Relationship Id="rId31" Target="notesSlides/notesSlide5.xml" Type="http://schemas.openxmlformats.org/officeDocument/2006/relationships/notesSlide"/><Relationship Id="rId32" Target="notesSlides/notesSlide6.xml" Type="http://schemas.openxmlformats.org/officeDocument/2006/relationships/notesSlide"/><Relationship Id="rId33" Target="fonts/font33.fntdata" Type="http://schemas.openxmlformats.org/officeDocument/2006/relationships/font"/><Relationship Id="rId34" Target="fonts/font34.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4th Axis Oil Tank Machining Fixture Designed in SolidWorks </a:t>
            </a:r>
          </a:p>
          <a:p>
            <a:r>
              <a:rPr lang="en-US"/>
              <a:t>+We design and manufacture custom fixtures, jigs, and apparatuses tailored to your specific parts and assembly processes. These tools are essential for positioning, holding, and guiding components during manufacturing.</a:t>
            </a:r>
          </a:p>
          <a:p>
            <a:r>
              <a:rPr lang="en-US"/>
              <a:t>+We design and manufacture custom fixtures, jigs, and apparatuses to optimize your manufacturing process. Our solutions are engineered to deliver critical advantages for both production types:</a:t>
            </a:r>
          </a:p>
          <a:p>
            <a:r>
              <a:rPr lang="en-US"/>
              <a:t>-For Serial Production: Ensuring high speed, perfect repeatability, and minimized errors.</a:t>
            </a:r>
          </a:p>
          <a:p>
            <a:r>
              <a:rPr lang="en-US"/>
              <a:t>-For Special Production: Guaranteeing precision and stability for complex, unique, or large-scale components.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reliable and powerful motion, we engineer custom hydraulic systems from the ground up.</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build the brain of your machine with industry-leading components for maximum reliability and performance.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Monitor and manage your production from anywhere, at any time, through our powerful and secure cloud-based dashboard.</a:t>
            </a:r>
          </a:p>
          <a:p>
            <a:r>
              <a:rPr lang="en-US"/>
              <a:t>Full Remote Access: Access your machine’s control panel securely from any desktop or mobile device with an internet connection. </a:t>
            </a:r>
          </a:p>
          <a:p>
            <a:r>
              <a:rPr lang="en-US"/>
              <a:t>Real-Time Data Monitoring: Keep track of critical production data, such as oxygen and humidity levels, with live, time-series charts for detailed analysis. </a:t>
            </a:r>
          </a:p>
          <a:p>
            <a:r>
              <a:rPr lang="en-US"/>
              <a:t>Easy Parameter Adjustment: Effortlessly fine-tune operational parameters like motor speeds, cycle times, and alarm thresholds directly from the intuitive settings screen. </a:t>
            </a:r>
          </a:p>
          <a:p>
            <a:r>
              <a:rPr lang="en-US"/>
              <a:t>Uninterrupted Operation: The core automation logic is designed to run independently, ensuring your production continues smoothly even if the internet connection is lost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Monitor and manage your production from anywhere, at any time, through our powerful and secure cloud-based dashboard.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Increased Throughput: Produce more with the same resources. </a:t>
            </a:r>
          </a:p>
          <a:p>
            <a:r>
              <a:rPr lang="en-US"/>
              <a:t>Reduced Operational Costs: Minimize waste and improve resource utilization. </a:t>
            </a:r>
          </a:p>
          <a:p>
            <a:r>
              <a:rPr lang="en-US"/>
              <a:t>Consistent Quality: Standardize processes to reduce defects and rework. </a:t>
            </a:r>
          </a:p>
          <a:p>
            <a:r>
              <a:rPr lang="en-US"/>
              <a:t>Higher Profitability: A more efficient process directly translates to a healthier bottom line.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2.png" Type="http://schemas.openxmlformats.org/officeDocument/2006/relationships/image"/><Relationship Id="rId4" Target="../media/image23.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4.jpeg" Type="http://schemas.openxmlformats.org/officeDocument/2006/relationships/image"/><Relationship Id="rId4" Target="../media/image1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7.jpeg" Type="http://schemas.openxmlformats.org/officeDocument/2006/relationships/image"/><Relationship Id="rId4" Target="../media/image1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9.png" Type="http://schemas.openxmlformats.org/officeDocument/2006/relationships/image"/><Relationship Id="rId4" Target="../media/image2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16610" y="-270503"/>
            <a:ext cx="212090" cy="5143500"/>
            <a:chOff x="0" y="0"/>
            <a:chExt cx="55859" cy="1354667"/>
          </a:xfrm>
        </p:grpSpPr>
        <p:sp>
          <p:nvSpPr>
            <p:cNvPr name="Freeform 3" id="3"/>
            <p:cNvSpPr/>
            <p:nvPr/>
          </p:nvSpPr>
          <p:spPr>
            <a:xfrm flipH="false" flipV="false" rot="0">
              <a:off x="0" y="0"/>
              <a:ext cx="55859" cy="1354667"/>
            </a:xfrm>
            <a:custGeom>
              <a:avLst/>
              <a:gdLst/>
              <a:ahLst/>
              <a:cxnLst/>
              <a:rect r="r" b="b" t="t" l="l"/>
              <a:pathLst>
                <a:path h="1354667" w="55859">
                  <a:moveTo>
                    <a:pt x="0" y="0"/>
                  </a:moveTo>
                  <a:lnTo>
                    <a:pt x="55859" y="0"/>
                  </a:lnTo>
                  <a:lnTo>
                    <a:pt x="55859" y="1354667"/>
                  </a:lnTo>
                  <a:lnTo>
                    <a:pt x="0" y="1354667"/>
                  </a:lnTo>
                  <a:close/>
                </a:path>
              </a:pathLst>
            </a:custGeom>
            <a:gradFill rotWithShape="true">
              <a:gsLst>
                <a:gs pos="0">
                  <a:srgbClr val="A6A6A6">
                    <a:alpha val="100000"/>
                  </a:srgbClr>
                </a:gs>
                <a:gs pos="100000">
                  <a:srgbClr val="FFFFFF">
                    <a:alpha val="100000"/>
                  </a:srgbClr>
                </a:gs>
              </a:gsLst>
              <a:lin ang="0"/>
            </a:gradFill>
          </p:spPr>
        </p:sp>
        <p:sp>
          <p:nvSpPr>
            <p:cNvPr name="TextBox 4" id="4"/>
            <p:cNvSpPr txBox="true"/>
            <p:nvPr/>
          </p:nvSpPr>
          <p:spPr>
            <a:xfrm>
              <a:off x="0" y="-38100"/>
              <a:ext cx="55859" cy="139276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3987863" y="2121773"/>
            <a:ext cx="12810301" cy="2244723"/>
          </a:xfrm>
          <a:prstGeom prst="rect">
            <a:avLst/>
          </a:prstGeom>
        </p:spPr>
        <p:txBody>
          <a:bodyPr anchor="t" rtlCol="false" tIns="0" lIns="0" bIns="0" rIns="0">
            <a:spAutoFit/>
          </a:bodyPr>
          <a:lstStyle/>
          <a:p>
            <a:pPr algn="l">
              <a:lnSpc>
                <a:spcPts val="8799"/>
              </a:lnSpc>
            </a:pPr>
            <a:r>
              <a:rPr lang="en-US" sz="7999" b="true">
                <a:solidFill>
                  <a:srgbClr val="00005C"/>
                </a:solidFill>
                <a:latin typeface="Montserrat Ultra-Bold"/>
                <a:ea typeface="Montserrat Ultra-Bold"/>
                <a:cs typeface="Montserrat Ultra-Bold"/>
                <a:sym typeface="Montserrat Ultra-Bold"/>
              </a:rPr>
              <a:t>OPTIMUM SOLUTİONS</a:t>
            </a:r>
          </a:p>
          <a:p>
            <a:pPr algn="ctr">
              <a:lnSpc>
                <a:spcPts val="8799"/>
              </a:lnSpc>
            </a:pPr>
            <a:r>
              <a:rPr lang="en-US" b="true" sz="7999">
                <a:solidFill>
                  <a:srgbClr val="00005C"/>
                </a:solidFill>
                <a:latin typeface="Montserrat Ultra-Bold"/>
                <a:ea typeface="Montserrat Ultra-Bold"/>
                <a:cs typeface="Montserrat Ultra-Bold"/>
                <a:sym typeface="Montserrat Ultra-Bold"/>
              </a:rPr>
              <a:t>ENGINEERING </a:t>
            </a:r>
          </a:p>
        </p:txBody>
      </p:sp>
      <p:sp>
        <p:nvSpPr>
          <p:cNvPr name="TextBox 6" id="6"/>
          <p:cNvSpPr txBox="true"/>
          <p:nvPr/>
        </p:nvSpPr>
        <p:spPr>
          <a:xfrm rot="0">
            <a:off x="2645712" y="8829840"/>
            <a:ext cx="4093908" cy="500380"/>
          </a:xfrm>
          <a:prstGeom prst="rect">
            <a:avLst/>
          </a:prstGeom>
        </p:spPr>
        <p:txBody>
          <a:bodyPr anchor="t" rtlCol="false" tIns="0" lIns="0" bIns="0" rIns="0">
            <a:spAutoFit/>
          </a:bodyPr>
          <a:lstStyle/>
          <a:p>
            <a:pPr algn="l">
              <a:lnSpc>
                <a:spcPts val="3920"/>
              </a:lnSpc>
            </a:pPr>
            <a:r>
              <a:rPr lang="en-US" sz="2800" spc="963">
                <a:solidFill>
                  <a:srgbClr val="101010"/>
                </a:solidFill>
                <a:latin typeface="Forum"/>
                <a:ea typeface="Forum"/>
                <a:cs typeface="Forum"/>
                <a:sym typeface="Forum"/>
              </a:rPr>
              <a:t>SERIM BAYSUN |</a:t>
            </a:r>
          </a:p>
        </p:txBody>
      </p:sp>
      <p:sp>
        <p:nvSpPr>
          <p:cNvPr name="TextBox 7" id="7"/>
          <p:cNvSpPr txBox="true"/>
          <p:nvPr/>
        </p:nvSpPr>
        <p:spPr>
          <a:xfrm rot="0">
            <a:off x="14997446" y="8858415"/>
            <a:ext cx="2261854" cy="471805"/>
          </a:xfrm>
          <a:prstGeom prst="rect">
            <a:avLst/>
          </a:prstGeom>
        </p:spPr>
        <p:txBody>
          <a:bodyPr anchor="t" rtlCol="false" tIns="0" lIns="0" bIns="0" rIns="0">
            <a:spAutoFit/>
          </a:bodyPr>
          <a:lstStyle/>
          <a:p>
            <a:pPr algn="r">
              <a:lnSpc>
                <a:spcPts val="3920"/>
              </a:lnSpc>
            </a:pPr>
            <a:r>
              <a:rPr lang="en-US" b="true" sz="2800">
                <a:solidFill>
                  <a:srgbClr val="101010"/>
                </a:solidFill>
                <a:latin typeface="Montserrat Medium"/>
                <a:ea typeface="Montserrat Medium"/>
                <a:cs typeface="Montserrat Medium"/>
                <a:sym typeface="Montserrat Medium"/>
              </a:rPr>
              <a:t>Start Slide</a:t>
            </a:r>
          </a:p>
        </p:txBody>
      </p:sp>
      <p:grpSp>
        <p:nvGrpSpPr>
          <p:cNvPr name="Group 8" id="8"/>
          <p:cNvGrpSpPr/>
          <p:nvPr/>
        </p:nvGrpSpPr>
        <p:grpSpPr>
          <a:xfrm rot="0">
            <a:off x="15276384" y="189599"/>
            <a:ext cx="2758345" cy="47625"/>
            <a:chOff x="0" y="0"/>
            <a:chExt cx="726478" cy="12543"/>
          </a:xfrm>
        </p:grpSpPr>
        <p:sp>
          <p:nvSpPr>
            <p:cNvPr name="Freeform 9" id="9"/>
            <p:cNvSpPr/>
            <p:nvPr/>
          </p:nvSpPr>
          <p:spPr>
            <a:xfrm flipH="false" flipV="false" rot="0">
              <a:off x="0" y="0"/>
              <a:ext cx="726478" cy="12543"/>
            </a:xfrm>
            <a:custGeom>
              <a:avLst/>
              <a:gdLst/>
              <a:ahLst/>
              <a:cxnLst/>
              <a:rect r="r" b="b" t="t" l="l"/>
              <a:pathLst>
                <a:path h="12543" w="726478">
                  <a:moveTo>
                    <a:pt x="0" y="0"/>
                  </a:moveTo>
                  <a:lnTo>
                    <a:pt x="726478" y="0"/>
                  </a:lnTo>
                  <a:lnTo>
                    <a:pt x="726478" y="12543"/>
                  </a:lnTo>
                  <a:lnTo>
                    <a:pt x="0" y="12543"/>
                  </a:lnTo>
                  <a:close/>
                </a:path>
              </a:pathLst>
            </a:custGeom>
            <a:solidFill>
              <a:srgbClr val="F9B314"/>
            </a:solidFill>
          </p:spPr>
        </p:sp>
        <p:sp>
          <p:nvSpPr>
            <p:cNvPr name="TextBox 10" id="10"/>
            <p:cNvSpPr txBox="true"/>
            <p:nvPr/>
          </p:nvSpPr>
          <p:spPr>
            <a:xfrm>
              <a:off x="0" y="-38100"/>
              <a:ext cx="726478" cy="50643"/>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5098618" y="8991484"/>
            <a:ext cx="177766" cy="266816"/>
          </a:xfrm>
          <a:custGeom>
            <a:avLst/>
            <a:gdLst/>
            <a:ahLst/>
            <a:cxnLst/>
            <a:rect r="r" b="b" t="t" l="l"/>
            <a:pathLst>
              <a:path h="266816" w="177766">
                <a:moveTo>
                  <a:pt x="0" y="0"/>
                </a:moveTo>
                <a:lnTo>
                  <a:pt x="177766" y="0"/>
                </a:lnTo>
                <a:lnTo>
                  <a:pt x="177766" y="266816"/>
                </a:lnTo>
                <a:lnTo>
                  <a:pt x="0" y="2668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6739620" y="8902065"/>
            <a:ext cx="3653394" cy="356235"/>
          </a:xfrm>
          <a:prstGeom prst="rect">
            <a:avLst/>
          </a:prstGeom>
        </p:spPr>
        <p:txBody>
          <a:bodyPr anchor="t" rtlCol="false" tIns="0" lIns="0" bIns="0" rIns="0">
            <a:spAutoFit/>
          </a:bodyPr>
          <a:lstStyle/>
          <a:p>
            <a:pPr algn="ctr">
              <a:lnSpc>
                <a:spcPts val="2940"/>
              </a:lnSpc>
              <a:spcBef>
                <a:spcPct val="0"/>
              </a:spcBef>
            </a:pPr>
            <a:r>
              <a:rPr lang="en-US" b="true" sz="2100">
                <a:solidFill>
                  <a:srgbClr val="000000"/>
                </a:solidFill>
                <a:latin typeface="Montserrat Medium"/>
                <a:ea typeface="Montserrat Medium"/>
                <a:cs typeface="Montserrat Medium"/>
                <a:sym typeface="Montserrat Medium"/>
              </a:rPr>
              <a:t>October 12, 2025</a:t>
            </a:r>
          </a:p>
        </p:txBody>
      </p:sp>
      <p:sp>
        <p:nvSpPr>
          <p:cNvPr name="TextBox 13" id="13"/>
          <p:cNvSpPr txBox="true"/>
          <p:nvPr/>
        </p:nvSpPr>
        <p:spPr>
          <a:xfrm rot="0">
            <a:off x="4030194" y="5313892"/>
            <a:ext cx="12098179" cy="904240"/>
          </a:xfrm>
          <a:prstGeom prst="rect">
            <a:avLst/>
          </a:prstGeom>
        </p:spPr>
        <p:txBody>
          <a:bodyPr anchor="t" rtlCol="false" tIns="0" lIns="0" bIns="0" rIns="0">
            <a:spAutoFit/>
          </a:bodyPr>
          <a:lstStyle/>
          <a:p>
            <a:pPr algn="ctr">
              <a:lnSpc>
                <a:spcPts val="7279"/>
              </a:lnSpc>
            </a:pPr>
            <a:r>
              <a:rPr lang="en-US" sz="5199" b="true">
                <a:solidFill>
                  <a:srgbClr val="00005C"/>
                </a:solidFill>
                <a:latin typeface="DejaVu Serif Bold"/>
                <a:ea typeface="DejaVu Serif Bold"/>
                <a:cs typeface="DejaVu Serif Bold"/>
                <a:sym typeface="DejaVu Serif Bold"/>
              </a:rPr>
              <a:t>Int</a:t>
            </a:r>
            <a:r>
              <a:rPr lang="en-US" b="true" sz="5199">
                <a:solidFill>
                  <a:srgbClr val="00005C"/>
                </a:solidFill>
                <a:latin typeface="DejaVu Serif Bold"/>
                <a:ea typeface="DejaVu Serif Bold"/>
                <a:cs typeface="DejaVu Serif Bold"/>
                <a:sym typeface="DejaVu Serif Bold"/>
              </a:rPr>
              <a:t>roduction to Our Engineering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500955" y="2413635"/>
            <a:ext cx="2758345" cy="245871"/>
            <a:chOff x="0" y="0"/>
            <a:chExt cx="726478" cy="64756"/>
          </a:xfrm>
        </p:grpSpPr>
        <p:sp>
          <p:nvSpPr>
            <p:cNvPr name="Freeform 3" id="3"/>
            <p:cNvSpPr/>
            <p:nvPr/>
          </p:nvSpPr>
          <p:spPr>
            <a:xfrm flipH="false" flipV="false" rot="0">
              <a:off x="0" y="0"/>
              <a:ext cx="726478" cy="64756"/>
            </a:xfrm>
            <a:custGeom>
              <a:avLst/>
              <a:gdLst/>
              <a:ahLst/>
              <a:cxnLst/>
              <a:rect r="r" b="b" t="t" l="l"/>
              <a:pathLst>
                <a:path h="64756" w="726478">
                  <a:moveTo>
                    <a:pt x="0" y="0"/>
                  </a:moveTo>
                  <a:lnTo>
                    <a:pt x="726478" y="0"/>
                  </a:lnTo>
                  <a:lnTo>
                    <a:pt x="726478" y="64756"/>
                  </a:lnTo>
                  <a:lnTo>
                    <a:pt x="0" y="64756"/>
                  </a:lnTo>
                  <a:close/>
                </a:path>
              </a:pathLst>
            </a:custGeom>
            <a:solidFill>
              <a:srgbClr val="F9B314"/>
            </a:solidFill>
          </p:spPr>
        </p:sp>
        <p:sp>
          <p:nvSpPr>
            <p:cNvPr name="TextBox 4" id="4"/>
            <p:cNvSpPr txBox="true"/>
            <p:nvPr/>
          </p:nvSpPr>
          <p:spPr>
            <a:xfrm>
              <a:off x="0" y="-38100"/>
              <a:ext cx="726478" cy="10285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574847"/>
            <a:ext cx="1856645" cy="68071"/>
            <a:chOff x="0" y="0"/>
            <a:chExt cx="488993" cy="17928"/>
          </a:xfrm>
        </p:grpSpPr>
        <p:sp>
          <p:nvSpPr>
            <p:cNvPr name="Freeform 6" id="6"/>
            <p:cNvSpPr/>
            <p:nvPr/>
          </p:nvSpPr>
          <p:spPr>
            <a:xfrm flipH="false" flipV="false" rot="0">
              <a:off x="0" y="0"/>
              <a:ext cx="488993" cy="17928"/>
            </a:xfrm>
            <a:custGeom>
              <a:avLst/>
              <a:gdLst/>
              <a:ahLst/>
              <a:cxnLst/>
              <a:rect r="r" b="b" t="t" l="l"/>
              <a:pathLst>
                <a:path h="17928" w="488993">
                  <a:moveTo>
                    <a:pt x="0" y="0"/>
                  </a:moveTo>
                  <a:lnTo>
                    <a:pt x="488993" y="0"/>
                  </a:lnTo>
                  <a:lnTo>
                    <a:pt x="488993" y="17928"/>
                  </a:lnTo>
                  <a:lnTo>
                    <a:pt x="0" y="17928"/>
                  </a:lnTo>
                  <a:close/>
                </a:path>
              </a:pathLst>
            </a:custGeom>
            <a:solidFill>
              <a:srgbClr val="F9B314"/>
            </a:solidFill>
          </p:spPr>
        </p:sp>
        <p:sp>
          <p:nvSpPr>
            <p:cNvPr name="TextBox 7" id="7"/>
            <p:cNvSpPr txBox="true"/>
            <p:nvPr/>
          </p:nvSpPr>
          <p:spPr>
            <a:xfrm>
              <a:off x="0" y="-38100"/>
              <a:ext cx="488993" cy="56028"/>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066800" y="2195005"/>
            <a:ext cx="6448950" cy="529209"/>
          </a:xfrm>
          <a:prstGeom prst="rect">
            <a:avLst/>
          </a:prstGeom>
        </p:spPr>
        <p:txBody>
          <a:bodyPr anchor="t" rtlCol="false" tIns="0" lIns="0" bIns="0" rIns="0">
            <a:spAutoFit/>
          </a:bodyPr>
          <a:lstStyle/>
          <a:p>
            <a:pPr algn="l">
              <a:lnSpc>
                <a:spcPts val="3947"/>
              </a:lnSpc>
            </a:pPr>
            <a:r>
              <a:rPr lang="en-US" sz="4200" b="true">
                <a:solidFill>
                  <a:srgbClr val="1211CA"/>
                </a:solidFill>
                <a:latin typeface="Montserrat Ultra-Bold"/>
                <a:ea typeface="Montserrat Ultra-Bold"/>
                <a:cs typeface="Montserrat Ultra-Bold"/>
                <a:sym typeface="Montserrat Ultra-Bold"/>
              </a:rPr>
              <a:t>Beyond the Machine</a:t>
            </a:r>
          </a:p>
        </p:txBody>
      </p:sp>
      <p:sp>
        <p:nvSpPr>
          <p:cNvPr name="TextBox 9" id="9"/>
          <p:cNvSpPr txBox="true"/>
          <p:nvPr/>
        </p:nvSpPr>
        <p:spPr>
          <a:xfrm rot="0">
            <a:off x="1043218" y="8865248"/>
            <a:ext cx="2352706" cy="366390"/>
          </a:xfrm>
          <a:prstGeom prst="rect">
            <a:avLst/>
          </a:prstGeom>
        </p:spPr>
        <p:txBody>
          <a:bodyPr anchor="t" rtlCol="false" tIns="0" lIns="0" bIns="0" rIns="0">
            <a:spAutoFit/>
          </a:bodyPr>
          <a:lstStyle/>
          <a:p>
            <a:pPr algn="l">
              <a:lnSpc>
                <a:spcPts val="2735"/>
              </a:lnSpc>
            </a:pPr>
            <a:r>
              <a:rPr lang="en-US" sz="2910" b="true">
                <a:solidFill>
                  <a:srgbClr val="1211CA"/>
                </a:solidFill>
                <a:latin typeface="Montserrat Ultra-Bold"/>
                <a:ea typeface="Montserrat Ultra-Bold"/>
                <a:cs typeface="Montserrat Ultra-Bold"/>
                <a:sym typeface="Montserrat Ultra-Bold"/>
              </a:rPr>
              <a:t>Up to +30%</a:t>
            </a:r>
          </a:p>
        </p:txBody>
      </p:sp>
      <p:sp>
        <p:nvSpPr>
          <p:cNvPr name="TextBox 10" id="10"/>
          <p:cNvSpPr txBox="true"/>
          <p:nvPr/>
        </p:nvSpPr>
        <p:spPr>
          <a:xfrm rot="0">
            <a:off x="1028700" y="4667583"/>
            <a:ext cx="6448950" cy="503555"/>
          </a:xfrm>
          <a:prstGeom prst="rect">
            <a:avLst/>
          </a:prstGeom>
        </p:spPr>
        <p:txBody>
          <a:bodyPr anchor="t" rtlCol="false" tIns="0" lIns="0" bIns="0" rIns="0">
            <a:spAutoFit/>
          </a:bodyPr>
          <a:lstStyle/>
          <a:p>
            <a:pPr algn="l">
              <a:lnSpc>
                <a:spcPts val="3760"/>
              </a:lnSpc>
            </a:pPr>
            <a:r>
              <a:rPr lang="en-US" sz="4000" b="true">
                <a:solidFill>
                  <a:srgbClr val="F9B314"/>
                </a:solidFill>
                <a:latin typeface="Montserrat Ultra-Bold"/>
                <a:ea typeface="Montserrat Ultra-Bold"/>
                <a:cs typeface="Montserrat Ultra-Bold"/>
                <a:sym typeface="Montserrat Ultra-Bold"/>
              </a:rPr>
              <a:t>What We Offer ?</a:t>
            </a:r>
          </a:p>
        </p:txBody>
      </p:sp>
      <p:sp>
        <p:nvSpPr>
          <p:cNvPr name="TextBox 11" id="11"/>
          <p:cNvSpPr txBox="true"/>
          <p:nvPr/>
        </p:nvSpPr>
        <p:spPr>
          <a:xfrm rot="0">
            <a:off x="1066800" y="3090132"/>
            <a:ext cx="13434155" cy="815340"/>
          </a:xfrm>
          <a:prstGeom prst="rect">
            <a:avLst/>
          </a:prstGeom>
        </p:spPr>
        <p:txBody>
          <a:bodyPr anchor="t" rtlCol="false" tIns="0" lIns="0" bIns="0" rIns="0">
            <a:spAutoFit/>
          </a:bodyPr>
          <a:lstStyle/>
          <a:p>
            <a:pPr algn="l">
              <a:lnSpc>
                <a:spcPts val="3359"/>
              </a:lnSpc>
            </a:pPr>
            <a:r>
              <a:rPr lang="en-US" sz="2400" b="true">
                <a:solidFill>
                  <a:srgbClr val="2D262A"/>
                </a:solidFill>
                <a:latin typeface="Montserrat Medium"/>
                <a:ea typeface="Montserrat Medium"/>
                <a:cs typeface="Montserrat Medium"/>
                <a:sym typeface="Montserrat Medium"/>
              </a:rPr>
              <a:t>A high performance machine is only the first step. We help you build a high-performance process around it to unlock your true production potential.</a:t>
            </a:r>
          </a:p>
        </p:txBody>
      </p:sp>
      <p:sp>
        <p:nvSpPr>
          <p:cNvPr name="TextBox 12" id="12"/>
          <p:cNvSpPr txBox="true"/>
          <p:nvPr/>
        </p:nvSpPr>
        <p:spPr>
          <a:xfrm rot="0">
            <a:off x="11703726" y="962025"/>
            <a:ext cx="5555574" cy="1251585"/>
          </a:xfrm>
          <a:prstGeom prst="rect">
            <a:avLst/>
          </a:prstGeom>
        </p:spPr>
        <p:txBody>
          <a:bodyPr anchor="t" rtlCol="false" tIns="0" lIns="0" bIns="0" rIns="0">
            <a:spAutoFit/>
          </a:bodyPr>
          <a:lstStyle/>
          <a:p>
            <a:pPr algn="r">
              <a:lnSpc>
                <a:spcPts val="5040"/>
              </a:lnSpc>
            </a:pPr>
            <a:r>
              <a:rPr lang="en-US" b="true" sz="3600">
                <a:solidFill>
                  <a:srgbClr val="101010"/>
                </a:solidFill>
                <a:latin typeface="Montserrat Medium"/>
                <a:ea typeface="Montserrat Medium"/>
                <a:cs typeface="Montserrat Medium"/>
                <a:sym typeface="Montserrat Medium"/>
              </a:rPr>
              <a:t>Process Optimization &amp; Lean Consulting</a:t>
            </a:r>
          </a:p>
        </p:txBody>
      </p:sp>
      <p:sp>
        <p:nvSpPr>
          <p:cNvPr name="TextBox 13" id="13"/>
          <p:cNvSpPr txBox="true"/>
          <p:nvPr/>
        </p:nvSpPr>
        <p:spPr>
          <a:xfrm rot="0">
            <a:off x="1028700" y="981075"/>
            <a:ext cx="5351059" cy="405765"/>
          </a:xfrm>
          <a:prstGeom prst="rect">
            <a:avLst/>
          </a:prstGeom>
        </p:spPr>
        <p:txBody>
          <a:bodyPr anchor="t" rtlCol="false" tIns="0" lIns="0" bIns="0" rIns="0">
            <a:spAutoFit/>
          </a:bodyPr>
          <a:lstStyle/>
          <a:p>
            <a:pPr algn="l">
              <a:lnSpc>
                <a:spcPts val="3359"/>
              </a:lnSpc>
            </a:pPr>
            <a:r>
              <a:rPr lang="en-US" sz="2400">
                <a:solidFill>
                  <a:srgbClr val="101010"/>
                </a:solidFill>
                <a:latin typeface="Allrounder Monument"/>
                <a:ea typeface="Allrounder Monument"/>
                <a:cs typeface="Allrounder Monument"/>
                <a:sym typeface="Allrounder Monument"/>
              </a:rPr>
              <a:t>OPTIMUM</a:t>
            </a:r>
          </a:p>
        </p:txBody>
      </p:sp>
      <p:sp>
        <p:nvSpPr>
          <p:cNvPr name="TextBox 14" id="14"/>
          <p:cNvSpPr txBox="true"/>
          <p:nvPr/>
        </p:nvSpPr>
        <p:spPr>
          <a:xfrm rot="0">
            <a:off x="1028700" y="5533089"/>
            <a:ext cx="13434155" cy="2491740"/>
          </a:xfrm>
          <a:prstGeom prst="rect">
            <a:avLst/>
          </a:prstGeom>
        </p:spPr>
        <p:txBody>
          <a:bodyPr anchor="t" rtlCol="false" tIns="0" lIns="0" bIns="0" rIns="0">
            <a:spAutoFit/>
          </a:bodyPr>
          <a:lstStyle/>
          <a:p>
            <a:pPr algn="l" marL="518160" indent="-259080" lvl="1">
              <a:lnSpc>
                <a:spcPts val="3359"/>
              </a:lnSpc>
              <a:buFont typeface="Arial"/>
              <a:buChar char="•"/>
            </a:pPr>
            <a:r>
              <a:rPr lang="en-US" b="true" sz="2400">
                <a:solidFill>
                  <a:srgbClr val="2D262A"/>
                </a:solidFill>
                <a:latin typeface="Montserrat Medium"/>
                <a:ea typeface="Montserrat Medium"/>
                <a:cs typeface="Montserrat Medium"/>
                <a:sym typeface="Montserrat Medium"/>
              </a:rPr>
              <a:t>We analyze your entire production flow, from raw material to finished product, to identify bottlenecks, delays, and non value added steps.</a:t>
            </a:r>
          </a:p>
          <a:p>
            <a:pPr algn="l" marL="518160" indent="-259080" lvl="1">
              <a:lnSpc>
                <a:spcPts val="3359"/>
              </a:lnSpc>
              <a:buFont typeface="Arial"/>
              <a:buChar char="•"/>
            </a:pPr>
            <a:r>
              <a:rPr lang="en-US" b="true" sz="2400">
                <a:solidFill>
                  <a:srgbClr val="2D262A"/>
                </a:solidFill>
                <a:latin typeface="Montserrat Medium"/>
                <a:ea typeface="Montserrat Medium"/>
                <a:cs typeface="Montserrat Medium"/>
                <a:sym typeface="Montserrat Medium"/>
              </a:rPr>
              <a:t> We guide you in implementing core Lean principles to systematically eliminate waste in areas like overproduction, waiting times, inventory, and motion.</a:t>
            </a:r>
          </a:p>
          <a:p>
            <a:pPr algn="l" marL="518160" indent="-259080" lvl="1">
              <a:lnSpc>
                <a:spcPts val="3359"/>
              </a:lnSpc>
              <a:buFont typeface="Arial"/>
              <a:buChar char="•"/>
            </a:pPr>
            <a:r>
              <a:rPr lang="en-US" b="true" sz="2400">
                <a:solidFill>
                  <a:srgbClr val="2D262A"/>
                </a:solidFill>
                <a:latin typeface="Montserrat Medium"/>
                <a:ea typeface="Montserrat Medium"/>
                <a:cs typeface="Montserrat Medium"/>
                <a:sym typeface="Montserrat Medium"/>
              </a:rPr>
              <a:t>We help you establish Key Performance Indicators (KPIs) to measure what matters, allowing for data driven decisions and continuous improvement.</a:t>
            </a:r>
          </a:p>
        </p:txBody>
      </p:sp>
      <p:sp>
        <p:nvSpPr>
          <p:cNvPr name="Freeform 15" id="15"/>
          <p:cNvSpPr/>
          <p:nvPr/>
        </p:nvSpPr>
        <p:spPr>
          <a:xfrm flipH="false" flipV="false" rot="0">
            <a:off x="15679344" y="4381580"/>
            <a:ext cx="526652" cy="970787"/>
          </a:xfrm>
          <a:custGeom>
            <a:avLst/>
            <a:gdLst/>
            <a:ahLst/>
            <a:cxnLst/>
            <a:rect r="r" b="b" t="t" l="l"/>
            <a:pathLst>
              <a:path h="970787" w="526652">
                <a:moveTo>
                  <a:pt x="0" y="0"/>
                </a:moveTo>
                <a:lnTo>
                  <a:pt x="526652" y="0"/>
                </a:lnTo>
                <a:lnTo>
                  <a:pt x="526652" y="970787"/>
                </a:lnTo>
                <a:lnTo>
                  <a:pt x="0" y="9707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16205996" y="4381580"/>
            <a:ext cx="526652" cy="970787"/>
          </a:xfrm>
          <a:custGeom>
            <a:avLst/>
            <a:gdLst/>
            <a:ahLst/>
            <a:cxnLst/>
            <a:rect r="r" b="b" t="t" l="l"/>
            <a:pathLst>
              <a:path h="970787" w="526652">
                <a:moveTo>
                  <a:pt x="0" y="0"/>
                </a:moveTo>
                <a:lnTo>
                  <a:pt x="526652" y="0"/>
                </a:lnTo>
                <a:lnTo>
                  <a:pt x="526652" y="970787"/>
                </a:lnTo>
                <a:lnTo>
                  <a:pt x="0" y="9707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16732648" y="4381580"/>
            <a:ext cx="526652" cy="970787"/>
          </a:xfrm>
          <a:custGeom>
            <a:avLst/>
            <a:gdLst/>
            <a:ahLst/>
            <a:cxnLst/>
            <a:rect r="r" b="b" t="t" l="l"/>
            <a:pathLst>
              <a:path h="970787" w="526652">
                <a:moveTo>
                  <a:pt x="0" y="0"/>
                </a:moveTo>
                <a:lnTo>
                  <a:pt x="526652" y="0"/>
                </a:lnTo>
                <a:lnTo>
                  <a:pt x="526652" y="970787"/>
                </a:lnTo>
                <a:lnTo>
                  <a:pt x="0" y="9707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8" id="18"/>
          <p:cNvSpPr txBox="true"/>
          <p:nvPr/>
        </p:nvSpPr>
        <p:spPr>
          <a:xfrm rot="0">
            <a:off x="816545" y="9384038"/>
            <a:ext cx="2969316" cy="356235"/>
          </a:xfrm>
          <a:prstGeom prst="rect">
            <a:avLst/>
          </a:prstGeom>
        </p:spPr>
        <p:txBody>
          <a:bodyPr anchor="t" rtlCol="false" tIns="0" lIns="0" bIns="0" rIns="0">
            <a:spAutoFit/>
          </a:bodyPr>
          <a:lstStyle/>
          <a:p>
            <a:pPr algn="l">
              <a:lnSpc>
                <a:spcPts val="2940"/>
              </a:lnSpc>
            </a:pPr>
            <a:r>
              <a:rPr lang="en-US" sz="2100" b="true">
                <a:solidFill>
                  <a:srgbClr val="1211CA"/>
                </a:solidFill>
                <a:latin typeface="Montserrat Medium"/>
                <a:ea typeface="Montserrat Medium"/>
                <a:cs typeface="Montserrat Medium"/>
                <a:sym typeface="Montserrat Medium"/>
              </a:rPr>
              <a:t>Productivity Increase</a:t>
            </a:r>
          </a:p>
        </p:txBody>
      </p:sp>
      <p:sp>
        <p:nvSpPr>
          <p:cNvPr name="TextBox 19" id="19"/>
          <p:cNvSpPr txBox="true"/>
          <p:nvPr/>
        </p:nvSpPr>
        <p:spPr>
          <a:xfrm rot="0">
            <a:off x="5042967" y="8865248"/>
            <a:ext cx="2352706" cy="366390"/>
          </a:xfrm>
          <a:prstGeom prst="rect">
            <a:avLst/>
          </a:prstGeom>
        </p:spPr>
        <p:txBody>
          <a:bodyPr anchor="t" rtlCol="false" tIns="0" lIns="0" bIns="0" rIns="0">
            <a:spAutoFit/>
          </a:bodyPr>
          <a:lstStyle/>
          <a:p>
            <a:pPr algn="l">
              <a:lnSpc>
                <a:spcPts val="2735"/>
              </a:lnSpc>
            </a:pPr>
            <a:r>
              <a:rPr lang="en-US" sz="2910" b="true">
                <a:solidFill>
                  <a:srgbClr val="1211CA"/>
                </a:solidFill>
                <a:latin typeface="Montserrat Ultra-Bold"/>
                <a:ea typeface="Montserrat Ultra-Bold"/>
                <a:cs typeface="Montserrat Ultra-Bold"/>
                <a:sym typeface="Montserrat Ultra-Bold"/>
              </a:rPr>
              <a:t>Up to -20%</a:t>
            </a:r>
          </a:p>
        </p:txBody>
      </p:sp>
      <p:sp>
        <p:nvSpPr>
          <p:cNvPr name="TextBox 20" id="20"/>
          <p:cNvSpPr txBox="true"/>
          <p:nvPr/>
        </p:nvSpPr>
        <p:spPr>
          <a:xfrm rot="0">
            <a:off x="4776461" y="9384038"/>
            <a:ext cx="2969316" cy="727710"/>
          </a:xfrm>
          <a:prstGeom prst="rect">
            <a:avLst/>
          </a:prstGeom>
        </p:spPr>
        <p:txBody>
          <a:bodyPr anchor="t" rtlCol="false" tIns="0" lIns="0" bIns="0" rIns="0">
            <a:spAutoFit/>
          </a:bodyPr>
          <a:lstStyle/>
          <a:p>
            <a:pPr algn="ctr">
              <a:lnSpc>
                <a:spcPts val="2940"/>
              </a:lnSpc>
            </a:pPr>
            <a:r>
              <a:rPr lang="en-US" b="true" sz="2100">
                <a:solidFill>
                  <a:srgbClr val="1211CA"/>
                </a:solidFill>
                <a:latin typeface="Montserrat Medium"/>
                <a:ea typeface="Montserrat Medium"/>
                <a:cs typeface="Montserrat Medium"/>
                <a:sym typeface="Montserrat Medium"/>
              </a:rPr>
              <a:t>Reduction in Operational Costs</a:t>
            </a:r>
          </a:p>
        </p:txBody>
      </p:sp>
      <p:sp>
        <p:nvSpPr>
          <p:cNvPr name="TextBox 21" id="21"/>
          <p:cNvSpPr txBox="true"/>
          <p:nvPr/>
        </p:nvSpPr>
        <p:spPr>
          <a:xfrm rot="0">
            <a:off x="9042715" y="8865248"/>
            <a:ext cx="2352706" cy="366390"/>
          </a:xfrm>
          <a:prstGeom prst="rect">
            <a:avLst/>
          </a:prstGeom>
        </p:spPr>
        <p:txBody>
          <a:bodyPr anchor="t" rtlCol="false" tIns="0" lIns="0" bIns="0" rIns="0">
            <a:spAutoFit/>
          </a:bodyPr>
          <a:lstStyle/>
          <a:p>
            <a:pPr algn="l">
              <a:lnSpc>
                <a:spcPts val="2735"/>
              </a:lnSpc>
            </a:pPr>
            <a:r>
              <a:rPr lang="en-US" sz="2910" b="true">
                <a:solidFill>
                  <a:srgbClr val="1211CA"/>
                </a:solidFill>
                <a:latin typeface="Montserrat Ultra-Bold"/>
                <a:ea typeface="Montserrat Ultra-Bold"/>
                <a:cs typeface="Montserrat Ultra-Bold"/>
                <a:sym typeface="Montserrat Ultra-Bold"/>
              </a:rPr>
              <a:t>Up to -40%</a:t>
            </a:r>
          </a:p>
        </p:txBody>
      </p:sp>
      <p:sp>
        <p:nvSpPr>
          <p:cNvPr name="TextBox 22" id="22"/>
          <p:cNvSpPr txBox="true"/>
          <p:nvPr/>
        </p:nvSpPr>
        <p:spPr>
          <a:xfrm rot="0">
            <a:off x="8734410" y="9384038"/>
            <a:ext cx="2969316" cy="692150"/>
          </a:xfrm>
          <a:prstGeom prst="rect">
            <a:avLst/>
          </a:prstGeom>
        </p:spPr>
        <p:txBody>
          <a:bodyPr anchor="t" rtlCol="false" tIns="0" lIns="0" bIns="0" rIns="0">
            <a:spAutoFit/>
          </a:bodyPr>
          <a:lstStyle/>
          <a:p>
            <a:pPr algn="ctr">
              <a:lnSpc>
                <a:spcPts val="2800"/>
              </a:lnSpc>
            </a:pPr>
            <a:r>
              <a:rPr lang="en-US" b="true" sz="2000">
                <a:solidFill>
                  <a:srgbClr val="1211CA"/>
                </a:solidFill>
                <a:latin typeface="Montserrat Medium"/>
                <a:ea typeface="Montserrat Medium"/>
                <a:cs typeface="Montserrat Medium"/>
                <a:sym typeface="Montserrat Medium"/>
              </a:rPr>
              <a:t>Decrease in Production Cycle Time</a:t>
            </a:r>
          </a:p>
        </p:txBody>
      </p:sp>
      <p:sp>
        <p:nvSpPr>
          <p:cNvPr name="TextBox 23" id="23"/>
          <p:cNvSpPr txBox="true"/>
          <p:nvPr/>
        </p:nvSpPr>
        <p:spPr>
          <a:xfrm rot="0">
            <a:off x="13043246" y="8865248"/>
            <a:ext cx="2352706" cy="366390"/>
          </a:xfrm>
          <a:prstGeom prst="rect">
            <a:avLst/>
          </a:prstGeom>
        </p:spPr>
        <p:txBody>
          <a:bodyPr anchor="t" rtlCol="false" tIns="0" lIns="0" bIns="0" rIns="0">
            <a:spAutoFit/>
          </a:bodyPr>
          <a:lstStyle/>
          <a:p>
            <a:pPr algn="l">
              <a:lnSpc>
                <a:spcPts val="2735"/>
              </a:lnSpc>
            </a:pPr>
            <a:r>
              <a:rPr lang="en-US" sz="2910" b="true">
                <a:solidFill>
                  <a:srgbClr val="1211CA"/>
                </a:solidFill>
                <a:latin typeface="Montserrat Ultra-Bold"/>
                <a:ea typeface="Montserrat Ultra-Bold"/>
                <a:cs typeface="Montserrat Ultra-Bold"/>
                <a:sym typeface="Montserrat Ultra-Bold"/>
              </a:rPr>
              <a:t>Up to +15%</a:t>
            </a:r>
          </a:p>
        </p:txBody>
      </p:sp>
      <p:sp>
        <p:nvSpPr>
          <p:cNvPr name="TextBox 24" id="24"/>
          <p:cNvSpPr txBox="true"/>
          <p:nvPr/>
        </p:nvSpPr>
        <p:spPr>
          <a:xfrm rot="0">
            <a:off x="12694326" y="9384038"/>
            <a:ext cx="2969316" cy="727710"/>
          </a:xfrm>
          <a:prstGeom prst="rect">
            <a:avLst/>
          </a:prstGeom>
        </p:spPr>
        <p:txBody>
          <a:bodyPr anchor="t" rtlCol="false" tIns="0" lIns="0" bIns="0" rIns="0">
            <a:spAutoFit/>
          </a:bodyPr>
          <a:lstStyle/>
          <a:p>
            <a:pPr algn="ctr">
              <a:lnSpc>
                <a:spcPts val="2940"/>
              </a:lnSpc>
            </a:pPr>
            <a:r>
              <a:rPr lang="en-US" b="true" sz="2100">
                <a:solidFill>
                  <a:srgbClr val="1211CA"/>
                </a:solidFill>
                <a:latin typeface="Montserrat Medium"/>
                <a:ea typeface="Montserrat Medium"/>
                <a:cs typeface="Montserrat Medium"/>
                <a:sym typeface="Montserrat Medium"/>
              </a:rPr>
              <a:t>Increase in First Pass Yield (Quality)</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500955" y="2324784"/>
            <a:ext cx="2758345" cy="245871"/>
            <a:chOff x="0" y="0"/>
            <a:chExt cx="726478" cy="64756"/>
          </a:xfrm>
        </p:grpSpPr>
        <p:sp>
          <p:nvSpPr>
            <p:cNvPr name="Freeform 3" id="3"/>
            <p:cNvSpPr/>
            <p:nvPr/>
          </p:nvSpPr>
          <p:spPr>
            <a:xfrm flipH="false" flipV="false" rot="0">
              <a:off x="0" y="0"/>
              <a:ext cx="726478" cy="64756"/>
            </a:xfrm>
            <a:custGeom>
              <a:avLst/>
              <a:gdLst/>
              <a:ahLst/>
              <a:cxnLst/>
              <a:rect r="r" b="b" t="t" l="l"/>
              <a:pathLst>
                <a:path h="64756" w="726478">
                  <a:moveTo>
                    <a:pt x="0" y="0"/>
                  </a:moveTo>
                  <a:lnTo>
                    <a:pt x="726478" y="0"/>
                  </a:lnTo>
                  <a:lnTo>
                    <a:pt x="726478" y="64756"/>
                  </a:lnTo>
                  <a:lnTo>
                    <a:pt x="0" y="64756"/>
                  </a:lnTo>
                  <a:close/>
                </a:path>
              </a:pathLst>
            </a:custGeom>
            <a:solidFill>
              <a:srgbClr val="F9B314"/>
            </a:solidFill>
          </p:spPr>
        </p:sp>
        <p:sp>
          <p:nvSpPr>
            <p:cNvPr name="TextBox 4" id="4"/>
            <p:cNvSpPr txBox="true"/>
            <p:nvPr/>
          </p:nvSpPr>
          <p:spPr>
            <a:xfrm>
              <a:off x="0" y="-38100"/>
              <a:ext cx="726478" cy="10285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574847"/>
            <a:ext cx="1856645" cy="68071"/>
            <a:chOff x="0" y="0"/>
            <a:chExt cx="488993" cy="17928"/>
          </a:xfrm>
        </p:grpSpPr>
        <p:sp>
          <p:nvSpPr>
            <p:cNvPr name="Freeform 6" id="6"/>
            <p:cNvSpPr/>
            <p:nvPr/>
          </p:nvSpPr>
          <p:spPr>
            <a:xfrm flipH="false" flipV="false" rot="0">
              <a:off x="0" y="0"/>
              <a:ext cx="488993" cy="17928"/>
            </a:xfrm>
            <a:custGeom>
              <a:avLst/>
              <a:gdLst/>
              <a:ahLst/>
              <a:cxnLst/>
              <a:rect r="r" b="b" t="t" l="l"/>
              <a:pathLst>
                <a:path h="17928" w="488993">
                  <a:moveTo>
                    <a:pt x="0" y="0"/>
                  </a:moveTo>
                  <a:lnTo>
                    <a:pt x="488993" y="0"/>
                  </a:lnTo>
                  <a:lnTo>
                    <a:pt x="488993" y="17928"/>
                  </a:lnTo>
                  <a:lnTo>
                    <a:pt x="0" y="17928"/>
                  </a:lnTo>
                  <a:close/>
                </a:path>
              </a:pathLst>
            </a:custGeom>
            <a:solidFill>
              <a:srgbClr val="F9B314"/>
            </a:solidFill>
          </p:spPr>
        </p:sp>
        <p:sp>
          <p:nvSpPr>
            <p:cNvPr name="TextBox 7" id="7"/>
            <p:cNvSpPr txBox="true"/>
            <p:nvPr/>
          </p:nvSpPr>
          <p:spPr>
            <a:xfrm>
              <a:off x="0" y="-38100"/>
              <a:ext cx="488993" cy="56028"/>
            </a:xfrm>
            <a:prstGeom prst="rect">
              <a:avLst/>
            </a:prstGeom>
          </p:spPr>
          <p:txBody>
            <a:bodyPr anchor="ctr" rtlCol="false" tIns="50800" lIns="50800" bIns="50800" rIns="50800"/>
            <a:lstStyle/>
            <a:p>
              <a:pPr algn="ctr">
                <a:lnSpc>
                  <a:spcPts val="2659"/>
                </a:lnSpc>
                <a:spcBef>
                  <a:spcPct val="0"/>
                </a:spcBef>
              </a:pPr>
            </a:p>
          </p:txBody>
        </p:sp>
      </p:grpSp>
      <p:pic>
        <p:nvPicPr>
          <p:cNvPr name="Picture 8" id="8"/>
          <p:cNvPicPr>
            <a:picLocks noChangeAspect="true"/>
          </p:cNvPicPr>
          <p:nvPr/>
        </p:nvPicPr>
        <p:blipFill>
          <a:blip r:embed="rId2"/>
          <a:stretch>
            <a:fillRect/>
          </a:stretch>
        </p:blipFill>
        <p:spPr>
          <a:xfrm rot="0">
            <a:off x="918610" y="8812706"/>
            <a:ext cx="1321076" cy="1321076"/>
          </a:xfrm>
          <a:prstGeom prst="rect">
            <a:avLst/>
          </a:prstGeom>
        </p:spPr>
      </p:pic>
      <p:sp>
        <p:nvSpPr>
          <p:cNvPr name="Freeform 9" id="9"/>
          <p:cNvSpPr/>
          <p:nvPr/>
        </p:nvSpPr>
        <p:spPr>
          <a:xfrm flipH="false" flipV="false" rot="0">
            <a:off x="10265632" y="3283689"/>
            <a:ext cx="7817853" cy="5444069"/>
          </a:xfrm>
          <a:custGeom>
            <a:avLst/>
            <a:gdLst/>
            <a:ahLst/>
            <a:cxnLst/>
            <a:rect r="r" b="b" t="t" l="l"/>
            <a:pathLst>
              <a:path h="5444069" w="7817853">
                <a:moveTo>
                  <a:pt x="0" y="0"/>
                </a:moveTo>
                <a:lnTo>
                  <a:pt x="7817853" y="0"/>
                </a:lnTo>
                <a:lnTo>
                  <a:pt x="7817853" y="5444069"/>
                </a:lnTo>
                <a:lnTo>
                  <a:pt x="0" y="54440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028700" y="2272077"/>
            <a:ext cx="7914118" cy="1024509"/>
          </a:xfrm>
          <a:prstGeom prst="rect">
            <a:avLst/>
          </a:prstGeom>
        </p:spPr>
        <p:txBody>
          <a:bodyPr anchor="t" rtlCol="false" tIns="0" lIns="0" bIns="0" rIns="0">
            <a:spAutoFit/>
          </a:bodyPr>
          <a:lstStyle/>
          <a:p>
            <a:pPr algn="l">
              <a:lnSpc>
                <a:spcPts val="3947"/>
              </a:lnSpc>
            </a:pPr>
            <a:r>
              <a:rPr lang="en-US" sz="4200" b="true">
                <a:solidFill>
                  <a:srgbClr val="1211CA"/>
                </a:solidFill>
                <a:latin typeface="Montserrat Ultra-Bold"/>
                <a:ea typeface="Montserrat Ultra-Bold"/>
                <a:cs typeface="Montserrat Ultra-Bold"/>
                <a:sym typeface="Montserrat Ultra-Bold"/>
              </a:rPr>
              <a:t>The Optimum Advantage: A Single, Reliable Partner</a:t>
            </a:r>
          </a:p>
        </p:txBody>
      </p:sp>
      <p:sp>
        <p:nvSpPr>
          <p:cNvPr name="TextBox 11" id="11"/>
          <p:cNvSpPr txBox="true"/>
          <p:nvPr/>
        </p:nvSpPr>
        <p:spPr>
          <a:xfrm rot="0">
            <a:off x="1028700" y="3776131"/>
            <a:ext cx="7825830" cy="2072640"/>
          </a:xfrm>
          <a:prstGeom prst="rect">
            <a:avLst/>
          </a:prstGeom>
        </p:spPr>
        <p:txBody>
          <a:bodyPr anchor="t" rtlCol="false" tIns="0" lIns="0" bIns="0" rIns="0">
            <a:spAutoFit/>
          </a:bodyPr>
          <a:lstStyle/>
          <a:p>
            <a:pPr algn="l">
              <a:lnSpc>
                <a:spcPts val="3359"/>
              </a:lnSpc>
            </a:pPr>
            <a:r>
              <a:rPr lang="en-US" sz="2400" b="true">
                <a:solidFill>
                  <a:srgbClr val="2D262A"/>
                </a:solidFill>
                <a:latin typeface="Montserrat Bold"/>
                <a:ea typeface="Montserrat Bold"/>
                <a:cs typeface="Montserrat Bold"/>
                <a:sym typeface="Montserrat Bold"/>
              </a:rPr>
              <a:t>Seamless Process:</a:t>
            </a:r>
            <a:r>
              <a:rPr lang="en-US" sz="2400" b="true">
                <a:solidFill>
                  <a:srgbClr val="2D262A"/>
                </a:solidFill>
                <a:latin typeface="Montserrat Medium"/>
                <a:ea typeface="Montserrat Medium"/>
                <a:cs typeface="Montserrat Medium"/>
                <a:sym typeface="Montserrat Medium"/>
              </a:rPr>
              <a:t> Our integrated services eliminate the delays and communication gaps that come from using multiple vendors. We manage everything from the first drawing to final support.</a:t>
            </a:r>
          </a:p>
        </p:txBody>
      </p:sp>
      <p:sp>
        <p:nvSpPr>
          <p:cNvPr name="TextBox 12" id="12"/>
          <p:cNvSpPr txBox="true"/>
          <p:nvPr/>
        </p:nvSpPr>
        <p:spPr>
          <a:xfrm rot="0">
            <a:off x="13769329" y="915717"/>
            <a:ext cx="3489971" cy="1251585"/>
          </a:xfrm>
          <a:prstGeom prst="rect">
            <a:avLst/>
          </a:prstGeom>
        </p:spPr>
        <p:txBody>
          <a:bodyPr anchor="t" rtlCol="false" tIns="0" lIns="0" bIns="0" rIns="0">
            <a:spAutoFit/>
          </a:bodyPr>
          <a:lstStyle/>
          <a:p>
            <a:pPr algn="r">
              <a:lnSpc>
                <a:spcPts val="5040"/>
              </a:lnSpc>
            </a:pPr>
            <a:r>
              <a:rPr lang="en-US" b="true" sz="3600">
                <a:solidFill>
                  <a:srgbClr val="101010"/>
                </a:solidFill>
                <a:latin typeface="Montserrat Medium"/>
                <a:ea typeface="Montserrat Medium"/>
                <a:cs typeface="Montserrat Medium"/>
                <a:sym typeface="Montserrat Medium"/>
              </a:rPr>
              <a:t>A Full-Service Partnership</a:t>
            </a:r>
          </a:p>
        </p:txBody>
      </p:sp>
      <p:sp>
        <p:nvSpPr>
          <p:cNvPr name="TextBox 13" id="13"/>
          <p:cNvSpPr txBox="true"/>
          <p:nvPr/>
        </p:nvSpPr>
        <p:spPr>
          <a:xfrm rot="0">
            <a:off x="2479405" y="8924508"/>
            <a:ext cx="3919404" cy="1099185"/>
          </a:xfrm>
          <a:prstGeom prst="rect">
            <a:avLst/>
          </a:prstGeom>
        </p:spPr>
        <p:txBody>
          <a:bodyPr anchor="t" rtlCol="false" tIns="0" lIns="0" bIns="0" rIns="0">
            <a:spAutoFit/>
          </a:bodyPr>
          <a:lstStyle/>
          <a:p>
            <a:pPr algn="l">
              <a:lnSpc>
                <a:spcPts val="2940"/>
              </a:lnSpc>
            </a:pPr>
            <a:r>
              <a:rPr lang="en-US" sz="2100" b="true">
                <a:solidFill>
                  <a:srgbClr val="2D262A"/>
                </a:solidFill>
                <a:latin typeface="Montserrat Medium"/>
                <a:ea typeface="Montserrat Medium"/>
                <a:cs typeface="Montserrat Medium"/>
                <a:sym typeface="Montserrat Medium"/>
              </a:rPr>
              <a:t>Successful machine installations delivered to our partners.</a:t>
            </a:r>
          </a:p>
        </p:txBody>
      </p:sp>
      <p:sp>
        <p:nvSpPr>
          <p:cNvPr name="TextBox 14" id="14"/>
          <p:cNvSpPr txBox="true"/>
          <p:nvPr/>
        </p:nvSpPr>
        <p:spPr>
          <a:xfrm rot="0">
            <a:off x="1047750" y="981075"/>
            <a:ext cx="5351059" cy="405765"/>
          </a:xfrm>
          <a:prstGeom prst="rect">
            <a:avLst/>
          </a:prstGeom>
        </p:spPr>
        <p:txBody>
          <a:bodyPr anchor="t" rtlCol="false" tIns="0" lIns="0" bIns="0" rIns="0">
            <a:spAutoFit/>
          </a:bodyPr>
          <a:lstStyle/>
          <a:p>
            <a:pPr algn="l">
              <a:lnSpc>
                <a:spcPts val="3359"/>
              </a:lnSpc>
            </a:pPr>
            <a:r>
              <a:rPr lang="en-US" sz="2400">
                <a:solidFill>
                  <a:srgbClr val="101010"/>
                </a:solidFill>
                <a:latin typeface="Allrounder Monument"/>
                <a:ea typeface="Allrounder Monument"/>
                <a:cs typeface="Allrounder Monument"/>
                <a:sym typeface="Allrounder Monument"/>
              </a:rPr>
              <a:t>OPTIMUM</a:t>
            </a:r>
          </a:p>
        </p:txBody>
      </p:sp>
      <p:sp>
        <p:nvSpPr>
          <p:cNvPr name="TextBox 15" id="15"/>
          <p:cNvSpPr txBox="true"/>
          <p:nvPr/>
        </p:nvSpPr>
        <p:spPr>
          <a:xfrm rot="0">
            <a:off x="13373435" y="5570691"/>
            <a:ext cx="1989172" cy="869950"/>
          </a:xfrm>
          <a:prstGeom prst="rect">
            <a:avLst/>
          </a:prstGeom>
        </p:spPr>
        <p:txBody>
          <a:bodyPr anchor="t" rtlCol="false" tIns="0" lIns="0" bIns="0" rIns="0">
            <a:spAutoFit/>
          </a:bodyPr>
          <a:lstStyle/>
          <a:p>
            <a:pPr algn="ctr">
              <a:lnSpc>
                <a:spcPts val="3499"/>
              </a:lnSpc>
            </a:pPr>
            <a:r>
              <a:rPr lang="en-US" sz="2499">
                <a:solidFill>
                  <a:srgbClr val="1211CA"/>
                </a:solidFill>
                <a:latin typeface="Alyssum"/>
                <a:ea typeface="Alyssum"/>
                <a:cs typeface="Alyssum"/>
                <a:sym typeface="Alyssum"/>
              </a:rPr>
              <a:t>YOUR </a:t>
            </a:r>
          </a:p>
          <a:p>
            <a:pPr algn="ctr">
              <a:lnSpc>
                <a:spcPts val="3499"/>
              </a:lnSpc>
              <a:spcBef>
                <a:spcPct val="0"/>
              </a:spcBef>
            </a:pPr>
            <a:r>
              <a:rPr lang="en-US" sz="2499">
                <a:solidFill>
                  <a:srgbClr val="1211CA"/>
                </a:solidFill>
                <a:latin typeface="Alyssum"/>
                <a:ea typeface="Alyssum"/>
                <a:cs typeface="Alyssum"/>
                <a:sym typeface="Alyssum"/>
              </a:rPr>
              <a:t>SUCCESS</a:t>
            </a:r>
          </a:p>
        </p:txBody>
      </p:sp>
      <p:sp>
        <p:nvSpPr>
          <p:cNvPr name="TextBox 16" id="16"/>
          <p:cNvSpPr txBox="true"/>
          <p:nvPr/>
        </p:nvSpPr>
        <p:spPr>
          <a:xfrm rot="0">
            <a:off x="10382102" y="3245589"/>
            <a:ext cx="2623205" cy="1054076"/>
          </a:xfrm>
          <a:prstGeom prst="rect">
            <a:avLst/>
          </a:prstGeom>
        </p:spPr>
        <p:txBody>
          <a:bodyPr anchor="t" rtlCol="false" tIns="0" lIns="0" bIns="0" rIns="0">
            <a:spAutoFit/>
          </a:bodyPr>
          <a:lstStyle/>
          <a:p>
            <a:pPr algn="ctr">
              <a:lnSpc>
                <a:spcPts val="2815"/>
              </a:lnSpc>
              <a:spcBef>
                <a:spcPct val="0"/>
              </a:spcBef>
            </a:pPr>
            <a:r>
              <a:rPr lang="en-US" b="true" sz="2010">
                <a:solidFill>
                  <a:srgbClr val="FDFDFD"/>
                </a:solidFill>
                <a:latin typeface="Montserrat Medium"/>
                <a:ea typeface="Montserrat Medium"/>
                <a:cs typeface="Montserrat Medium"/>
                <a:sym typeface="Montserrat Medium"/>
              </a:rPr>
              <a:t>Unde</a:t>
            </a:r>
            <a:r>
              <a:rPr lang="en-US" b="true" sz="2010">
                <a:solidFill>
                  <a:srgbClr val="FDFDFD"/>
                </a:solidFill>
                <a:latin typeface="Montserrat Medium"/>
                <a:ea typeface="Montserrat Medium"/>
                <a:cs typeface="Montserrat Medium"/>
                <a:sym typeface="Montserrat Medium"/>
              </a:rPr>
              <a:t>rstanding your needs, creating the solution.</a:t>
            </a:r>
          </a:p>
        </p:txBody>
      </p:sp>
      <p:sp>
        <p:nvSpPr>
          <p:cNvPr name="TextBox 17" id="17"/>
          <p:cNvSpPr txBox="true"/>
          <p:nvPr/>
        </p:nvSpPr>
        <p:spPr>
          <a:xfrm rot="0">
            <a:off x="15362606" y="3245589"/>
            <a:ext cx="2739676" cy="1099185"/>
          </a:xfrm>
          <a:prstGeom prst="rect">
            <a:avLst/>
          </a:prstGeom>
        </p:spPr>
        <p:txBody>
          <a:bodyPr anchor="t" rtlCol="false" tIns="0" lIns="0" bIns="0" rIns="0">
            <a:spAutoFit/>
          </a:bodyPr>
          <a:lstStyle/>
          <a:p>
            <a:pPr algn="ctr">
              <a:lnSpc>
                <a:spcPts val="2940"/>
              </a:lnSpc>
              <a:spcBef>
                <a:spcPct val="0"/>
              </a:spcBef>
            </a:pPr>
            <a:r>
              <a:rPr lang="en-US" b="true" sz="2100">
                <a:solidFill>
                  <a:srgbClr val="FDFDFD"/>
                </a:solidFill>
                <a:latin typeface="Montserrat Medium"/>
                <a:ea typeface="Montserrat Medium"/>
                <a:cs typeface="Montserrat Medium"/>
                <a:sym typeface="Montserrat Medium"/>
              </a:rPr>
              <a:t>Buil</a:t>
            </a:r>
            <a:r>
              <a:rPr lang="en-US" b="true" sz="2100">
                <a:solidFill>
                  <a:srgbClr val="FDFDFD"/>
                </a:solidFill>
                <a:latin typeface="Montserrat Medium"/>
                <a:ea typeface="Montserrat Medium"/>
                <a:cs typeface="Montserrat Medium"/>
                <a:sym typeface="Montserrat Medium"/>
              </a:rPr>
              <a:t>ding your high-performance machine.</a:t>
            </a:r>
          </a:p>
        </p:txBody>
      </p:sp>
      <p:sp>
        <p:nvSpPr>
          <p:cNvPr name="TextBox 18" id="18"/>
          <p:cNvSpPr txBox="true"/>
          <p:nvPr/>
        </p:nvSpPr>
        <p:spPr>
          <a:xfrm rot="0">
            <a:off x="10265632" y="7628573"/>
            <a:ext cx="2739676" cy="1099185"/>
          </a:xfrm>
          <a:prstGeom prst="rect">
            <a:avLst/>
          </a:prstGeom>
        </p:spPr>
        <p:txBody>
          <a:bodyPr anchor="t" rtlCol="false" tIns="0" lIns="0" bIns="0" rIns="0">
            <a:spAutoFit/>
          </a:bodyPr>
          <a:lstStyle/>
          <a:p>
            <a:pPr algn="ctr">
              <a:lnSpc>
                <a:spcPts val="2940"/>
              </a:lnSpc>
              <a:spcBef>
                <a:spcPct val="0"/>
              </a:spcBef>
            </a:pPr>
            <a:r>
              <a:rPr lang="en-US" b="true" sz="2100">
                <a:solidFill>
                  <a:srgbClr val="FDFDFD"/>
                </a:solidFill>
                <a:latin typeface="Montserrat Medium"/>
                <a:ea typeface="Montserrat Medium"/>
                <a:cs typeface="Montserrat Medium"/>
                <a:sym typeface="Montserrat Medium"/>
              </a:rPr>
              <a:t>Seamless </a:t>
            </a:r>
            <a:r>
              <a:rPr lang="en-US" b="true" sz="2100">
                <a:solidFill>
                  <a:srgbClr val="FDFDFD"/>
                </a:solidFill>
                <a:latin typeface="Montserrat Medium"/>
                <a:ea typeface="Montserrat Medium"/>
                <a:cs typeface="Montserrat Medium"/>
                <a:sym typeface="Montserrat Medium"/>
              </a:rPr>
              <a:t>integration into your facility.</a:t>
            </a:r>
          </a:p>
        </p:txBody>
      </p:sp>
      <p:sp>
        <p:nvSpPr>
          <p:cNvPr name="TextBox 19" id="19"/>
          <p:cNvSpPr txBox="true"/>
          <p:nvPr/>
        </p:nvSpPr>
        <p:spPr>
          <a:xfrm rot="0">
            <a:off x="15343809" y="7628573"/>
            <a:ext cx="2739676" cy="1099185"/>
          </a:xfrm>
          <a:prstGeom prst="rect">
            <a:avLst/>
          </a:prstGeom>
        </p:spPr>
        <p:txBody>
          <a:bodyPr anchor="t" rtlCol="false" tIns="0" lIns="0" bIns="0" rIns="0">
            <a:spAutoFit/>
          </a:bodyPr>
          <a:lstStyle/>
          <a:p>
            <a:pPr algn="ctr">
              <a:lnSpc>
                <a:spcPts val="2940"/>
              </a:lnSpc>
              <a:spcBef>
                <a:spcPct val="0"/>
              </a:spcBef>
            </a:pPr>
            <a:r>
              <a:rPr lang="en-US" b="true" sz="2100">
                <a:solidFill>
                  <a:srgbClr val="FDFDFD"/>
                </a:solidFill>
                <a:latin typeface="Montserrat Medium"/>
                <a:ea typeface="Montserrat Medium"/>
                <a:cs typeface="Montserrat Medium"/>
                <a:sym typeface="Montserrat Medium"/>
              </a:rPr>
              <a:t>Lo</a:t>
            </a:r>
            <a:r>
              <a:rPr lang="en-US" b="true" sz="2100">
                <a:solidFill>
                  <a:srgbClr val="FDFDFD"/>
                </a:solidFill>
                <a:latin typeface="Montserrat Medium"/>
                <a:ea typeface="Montserrat Medium"/>
                <a:cs typeface="Montserrat Medium"/>
                <a:sym typeface="Montserrat Medium"/>
              </a:rPr>
              <a:t>ng term partnership for reliability.</a:t>
            </a:r>
          </a:p>
        </p:txBody>
      </p:sp>
      <p:sp>
        <p:nvSpPr>
          <p:cNvPr name="TextBox 20" id="20"/>
          <p:cNvSpPr txBox="true"/>
          <p:nvPr/>
        </p:nvSpPr>
        <p:spPr>
          <a:xfrm rot="0">
            <a:off x="1028700" y="6001171"/>
            <a:ext cx="7825830" cy="2072640"/>
          </a:xfrm>
          <a:prstGeom prst="rect">
            <a:avLst/>
          </a:prstGeom>
        </p:spPr>
        <p:txBody>
          <a:bodyPr anchor="t" rtlCol="false" tIns="0" lIns="0" bIns="0" rIns="0">
            <a:spAutoFit/>
          </a:bodyPr>
          <a:lstStyle/>
          <a:p>
            <a:pPr algn="l" marL="0" indent="0" lvl="0">
              <a:lnSpc>
                <a:spcPts val="3359"/>
              </a:lnSpc>
              <a:spcBef>
                <a:spcPct val="0"/>
              </a:spcBef>
            </a:pPr>
            <a:r>
              <a:rPr lang="en-US" b="true" sz="2400" strike="noStrike" u="none">
                <a:solidFill>
                  <a:srgbClr val="2D262A"/>
                </a:solidFill>
                <a:latin typeface="Montserrat Bold"/>
                <a:ea typeface="Montserrat Bold"/>
                <a:cs typeface="Montserrat Bold"/>
                <a:sym typeface="Montserrat Bold"/>
              </a:rPr>
              <a:t>Lifetime Value:</a:t>
            </a:r>
            <a:r>
              <a:rPr lang="en-US" b="true" sz="2400" strike="noStrike" u="none">
                <a:solidFill>
                  <a:srgbClr val="2D262A"/>
                </a:solidFill>
                <a:latin typeface="Montserrat Medium"/>
                <a:ea typeface="Montserrat Medium"/>
                <a:cs typeface="Montserrat Medium"/>
                <a:sym typeface="Montserrat Medium"/>
              </a:rPr>
              <a:t> Our partnership doesn't end at delivery. The data and experience from our service activities continuously improve our next generation of designs, ensuring long term value for you.</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40790" y="0"/>
            <a:ext cx="212090" cy="5143500"/>
            <a:chOff x="0" y="0"/>
            <a:chExt cx="55859" cy="1354667"/>
          </a:xfrm>
        </p:grpSpPr>
        <p:sp>
          <p:nvSpPr>
            <p:cNvPr name="Freeform 3" id="3"/>
            <p:cNvSpPr/>
            <p:nvPr/>
          </p:nvSpPr>
          <p:spPr>
            <a:xfrm flipH="false" flipV="false" rot="0">
              <a:off x="0" y="0"/>
              <a:ext cx="55859" cy="1354667"/>
            </a:xfrm>
            <a:custGeom>
              <a:avLst/>
              <a:gdLst/>
              <a:ahLst/>
              <a:cxnLst/>
              <a:rect r="r" b="b" t="t" l="l"/>
              <a:pathLst>
                <a:path h="1354667" w="55859">
                  <a:moveTo>
                    <a:pt x="0" y="0"/>
                  </a:moveTo>
                  <a:lnTo>
                    <a:pt x="55859" y="0"/>
                  </a:lnTo>
                  <a:lnTo>
                    <a:pt x="55859" y="1354667"/>
                  </a:lnTo>
                  <a:lnTo>
                    <a:pt x="0" y="1354667"/>
                  </a:lnTo>
                  <a:close/>
                </a:path>
              </a:pathLst>
            </a:custGeom>
            <a:gradFill rotWithShape="true">
              <a:gsLst>
                <a:gs pos="0">
                  <a:srgbClr val="A6A6A6">
                    <a:alpha val="100000"/>
                  </a:srgbClr>
                </a:gs>
                <a:gs pos="100000">
                  <a:srgbClr val="FFFFFF">
                    <a:alpha val="100000"/>
                  </a:srgbClr>
                </a:gs>
              </a:gsLst>
              <a:lin ang="0"/>
            </a:gradFill>
          </p:spPr>
        </p:sp>
        <p:sp>
          <p:nvSpPr>
            <p:cNvPr name="TextBox 4" id="4"/>
            <p:cNvSpPr txBox="true"/>
            <p:nvPr/>
          </p:nvSpPr>
          <p:spPr>
            <a:xfrm>
              <a:off x="0" y="-38100"/>
              <a:ext cx="55859" cy="1392767"/>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4500955" y="1948429"/>
            <a:ext cx="2758345" cy="245871"/>
            <a:chOff x="0" y="0"/>
            <a:chExt cx="726478" cy="64756"/>
          </a:xfrm>
        </p:grpSpPr>
        <p:sp>
          <p:nvSpPr>
            <p:cNvPr name="Freeform 6" id="6"/>
            <p:cNvSpPr/>
            <p:nvPr/>
          </p:nvSpPr>
          <p:spPr>
            <a:xfrm flipH="false" flipV="false" rot="0">
              <a:off x="0" y="0"/>
              <a:ext cx="726478" cy="64756"/>
            </a:xfrm>
            <a:custGeom>
              <a:avLst/>
              <a:gdLst/>
              <a:ahLst/>
              <a:cxnLst/>
              <a:rect r="r" b="b" t="t" l="l"/>
              <a:pathLst>
                <a:path h="64756" w="726478">
                  <a:moveTo>
                    <a:pt x="0" y="0"/>
                  </a:moveTo>
                  <a:lnTo>
                    <a:pt x="726478" y="0"/>
                  </a:lnTo>
                  <a:lnTo>
                    <a:pt x="726478" y="64756"/>
                  </a:lnTo>
                  <a:lnTo>
                    <a:pt x="0" y="64756"/>
                  </a:lnTo>
                  <a:close/>
                </a:path>
              </a:pathLst>
            </a:custGeom>
            <a:solidFill>
              <a:srgbClr val="F9B314"/>
            </a:solidFill>
          </p:spPr>
        </p:sp>
        <p:sp>
          <p:nvSpPr>
            <p:cNvPr name="TextBox 7" id="7"/>
            <p:cNvSpPr txBox="true"/>
            <p:nvPr/>
          </p:nvSpPr>
          <p:spPr>
            <a:xfrm>
              <a:off x="0" y="-38100"/>
              <a:ext cx="726478" cy="102856"/>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5223875" y="8772632"/>
            <a:ext cx="177766" cy="266816"/>
          </a:xfrm>
          <a:custGeom>
            <a:avLst/>
            <a:gdLst/>
            <a:ahLst/>
            <a:cxnLst/>
            <a:rect r="r" b="b" t="t" l="l"/>
            <a:pathLst>
              <a:path h="266816" w="177766">
                <a:moveTo>
                  <a:pt x="0" y="0"/>
                </a:moveTo>
                <a:lnTo>
                  <a:pt x="177766" y="0"/>
                </a:lnTo>
                <a:lnTo>
                  <a:pt x="177766" y="266816"/>
                </a:lnTo>
                <a:lnTo>
                  <a:pt x="0" y="2668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2794627" y="4105507"/>
            <a:ext cx="9288593" cy="1360170"/>
          </a:xfrm>
          <a:prstGeom prst="rect">
            <a:avLst/>
          </a:prstGeom>
        </p:spPr>
        <p:txBody>
          <a:bodyPr anchor="t" rtlCol="false" tIns="0" lIns="0" bIns="0" rIns="0">
            <a:spAutoFit/>
          </a:bodyPr>
          <a:lstStyle/>
          <a:p>
            <a:pPr algn="l">
              <a:lnSpc>
                <a:spcPts val="10560"/>
              </a:lnSpc>
            </a:pPr>
            <a:r>
              <a:rPr lang="en-US" b="true" sz="9600">
                <a:solidFill>
                  <a:srgbClr val="1800AD"/>
                </a:solidFill>
                <a:latin typeface="Montserrat Ultra-Bold"/>
                <a:ea typeface="Montserrat Ultra-Bold"/>
                <a:cs typeface="Montserrat Ultra-Bold"/>
                <a:sym typeface="Montserrat Ultra-Bold"/>
              </a:rPr>
              <a:t>THANK YOU</a:t>
            </a:r>
          </a:p>
        </p:txBody>
      </p:sp>
      <p:sp>
        <p:nvSpPr>
          <p:cNvPr name="TextBox 10" id="10"/>
          <p:cNvSpPr txBox="true"/>
          <p:nvPr/>
        </p:nvSpPr>
        <p:spPr>
          <a:xfrm rot="0">
            <a:off x="14997446" y="8646325"/>
            <a:ext cx="2261854" cy="471805"/>
          </a:xfrm>
          <a:prstGeom prst="rect">
            <a:avLst/>
          </a:prstGeom>
        </p:spPr>
        <p:txBody>
          <a:bodyPr anchor="t" rtlCol="false" tIns="0" lIns="0" bIns="0" rIns="0">
            <a:spAutoFit/>
          </a:bodyPr>
          <a:lstStyle/>
          <a:p>
            <a:pPr algn="r">
              <a:lnSpc>
                <a:spcPts val="3920"/>
              </a:lnSpc>
            </a:pPr>
            <a:r>
              <a:rPr lang="en-US" b="true" sz="2800">
                <a:solidFill>
                  <a:srgbClr val="101010"/>
                </a:solidFill>
                <a:latin typeface="Montserrat Medium"/>
                <a:ea typeface="Montserrat Medium"/>
                <a:cs typeface="Montserrat Medium"/>
                <a:sym typeface="Montserrat Medium"/>
              </a:rPr>
              <a:t>End Slide</a:t>
            </a:r>
          </a:p>
        </p:txBody>
      </p:sp>
      <p:sp>
        <p:nvSpPr>
          <p:cNvPr name="TextBox 11" id="11"/>
          <p:cNvSpPr txBox="true"/>
          <p:nvPr/>
        </p:nvSpPr>
        <p:spPr>
          <a:xfrm rot="0">
            <a:off x="10210766" y="981075"/>
            <a:ext cx="7212146" cy="824865"/>
          </a:xfrm>
          <a:prstGeom prst="rect">
            <a:avLst/>
          </a:prstGeom>
        </p:spPr>
        <p:txBody>
          <a:bodyPr anchor="t" rtlCol="false" tIns="0" lIns="0" bIns="0" rIns="0">
            <a:spAutoFit/>
          </a:bodyPr>
          <a:lstStyle/>
          <a:p>
            <a:pPr algn="l">
              <a:lnSpc>
                <a:spcPts val="3359"/>
              </a:lnSpc>
            </a:pPr>
            <a:r>
              <a:rPr lang="en-US" sz="2400">
                <a:solidFill>
                  <a:srgbClr val="101010"/>
                </a:solidFill>
                <a:latin typeface="Allrounder Monument"/>
                <a:ea typeface="Allrounder Monument"/>
                <a:cs typeface="Allrounder Monument"/>
                <a:sym typeface="Allrounder Monument"/>
              </a:rPr>
              <a:t>Optimum Solutions Engineering, Import &amp; Export, Industry &amp; Trade Co.</a:t>
            </a:r>
          </a:p>
        </p:txBody>
      </p:sp>
      <p:sp>
        <p:nvSpPr>
          <p:cNvPr name="TextBox 12" id="12"/>
          <p:cNvSpPr txBox="true"/>
          <p:nvPr/>
        </p:nvSpPr>
        <p:spPr>
          <a:xfrm rot="0">
            <a:off x="3231279" y="8109056"/>
            <a:ext cx="5912721" cy="663576"/>
          </a:xfrm>
          <a:prstGeom prst="rect">
            <a:avLst/>
          </a:prstGeom>
        </p:spPr>
        <p:txBody>
          <a:bodyPr anchor="t" rtlCol="false" tIns="0" lIns="0" bIns="0" rIns="0">
            <a:spAutoFit/>
          </a:bodyPr>
          <a:lstStyle/>
          <a:p>
            <a:pPr algn="ctr">
              <a:lnSpc>
                <a:spcPts val="4899"/>
              </a:lnSpc>
              <a:spcBef>
                <a:spcPct val="0"/>
              </a:spcBef>
            </a:pPr>
            <a:r>
              <a:rPr lang="en-US" sz="3499">
                <a:solidFill>
                  <a:srgbClr val="000000"/>
                </a:solidFill>
                <a:latin typeface="Times New Roman MT"/>
                <a:ea typeface="Times New Roman MT"/>
                <a:cs typeface="Times New Roman MT"/>
                <a:sym typeface="Times New Roman MT"/>
              </a:rPr>
              <a:t>serimbaysun@gmail.com</a:t>
            </a:r>
          </a:p>
        </p:txBody>
      </p:sp>
      <p:sp>
        <p:nvSpPr>
          <p:cNvPr name="TextBox 13" id="13"/>
          <p:cNvSpPr txBox="true"/>
          <p:nvPr/>
        </p:nvSpPr>
        <p:spPr>
          <a:xfrm rot="0">
            <a:off x="4003081" y="8867940"/>
            <a:ext cx="4369118" cy="356235"/>
          </a:xfrm>
          <a:prstGeom prst="rect">
            <a:avLst/>
          </a:prstGeom>
        </p:spPr>
        <p:txBody>
          <a:bodyPr anchor="t" rtlCol="false" tIns="0" lIns="0" bIns="0" rIns="0">
            <a:spAutoFit/>
          </a:bodyPr>
          <a:lstStyle/>
          <a:p>
            <a:pPr algn="ctr">
              <a:lnSpc>
                <a:spcPts val="2940"/>
              </a:lnSpc>
              <a:spcBef>
                <a:spcPct val="0"/>
              </a:spcBef>
            </a:pPr>
            <a:r>
              <a:rPr lang="en-US" sz="2100">
                <a:solidFill>
                  <a:srgbClr val="000000"/>
                </a:solidFill>
                <a:latin typeface="Montserrat"/>
                <a:ea typeface="Montserrat"/>
                <a:cs typeface="Montserrat"/>
                <a:sym typeface="Montserrat"/>
              </a:rPr>
              <a:t>Optimum Solutions Engineering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574847"/>
            <a:ext cx="1856645" cy="68071"/>
            <a:chOff x="0" y="0"/>
            <a:chExt cx="488993" cy="17928"/>
          </a:xfrm>
        </p:grpSpPr>
        <p:sp>
          <p:nvSpPr>
            <p:cNvPr name="Freeform 3" id="3"/>
            <p:cNvSpPr/>
            <p:nvPr/>
          </p:nvSpPr>
          <p:spPr>
            <a:xfrm flipH="false" flipV="false" rot="0">
              <a:off x="0" y="0"/>
              <a:ext cx="488993" cy="17928"/>
            </a:xfrm>
            <a:custGeom>
              <a:avLst/>
              <a:gdLst/>
              <a:ahLst/>
              <a:cxnLst/>
              <a:rect r="r" b="b" t="t" l="l"/>
              <a:pathLst>
                <a:path h="17928" w="488993">
                  <a:moveTo>
                    <a:pt x="0" y="0"/>
                  </a:moveTo>
                  <a:lnTo>
                    <a:pt x="488993" y="0"/>
                  </a:lnTo>
                  <a:lnTo>
                    <a:pt x="488993" y="17928"/>
                  </a:lnTo>
                  <a:lnTo>
                    <a:pt x="0" y="17928"/>
                  </a:lnTo>
                  <a:close/>
                </a:path>
              </a:pathLst>
            </a:custGeom>
            <a:solidFill>
              <a:srgbClr val="F9B314"/>
            </a:solidFill>
          </p:spPr>
        </p:sp>
        <p:sp>
          <p:nvSpPr>
            <p:cNvPr name="TextBox 4" id="4"/>
            <p:cNvSpPr txBox="true"/>
            <p:nvPr/>
          </p:nvSpPr>
          <p:spPr>
            <a:xfrm>
              <a:off x="0" y="-38100"/>
              <a:ext cx="488993" cy="56028"/>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4500955" y="1642918"/>
            <a:ext cx="2758345" cy="245871"/>
            <a:chOff x="0" y="0"/>
            <a:chExt cx="726478" cy="64756"/>
          </a:xfrm>
        </p:grpSpPr>
        <p:sp>
          <p:nvSpPr>
            <p:cNvPr name="Freeform 6" id="6"/>
            <p:cNvSpPr/>
            <p:nvPr/>
          </p:nvSpPr>
          <p:spPr>
            <a:xfrm flipH="false" flipV="false" rot="0">
              <a:off x="0" y="0"/>
              <a:ext cx="726478" cy="64756"/>
            </a:xfrm>
            <a:custGeom>
              <a:avLst/>
              <a:gdLst/>
              <a:ahLst/>
              <a:cxnLst/>
              <a:rect r="r" b="b" t="t" l="l"/>
              <a:pathLst>
                <a:path h="64756" w="726478">
                  <a:moveTo>
                    <a:pt x="0" y="0"/>
                  </a:moveTo>
                  <a:lnTo>
                    <a:pt x="726478" y="0"/>
                  </a:lnTo>
                  <a:lnTo>
                    <a:pt x="726478" y="64756"/>
                  </a:lnTo>
                  <a:lnTo>
                    <a:pt x="0" y="64756"/>
                  </a:lnTo>
                  <a:close/>
                </a:path>
              </a:pathLst>
            </a:custGeom>
            <a:solidFill>
              <a:srgbClr val="F9B314"/>
            </a:solidFill>
          </p:spPr>
        </p:sp>
        <p:sp>
          <p:nvSpPr>
            <p:cNvPr name="TextBox 7" id="7"/>
            <p:cNvSpPr txBox="true"/>
            <p:nvPr/>
          </p:nvSpPr>
          <p:spPr>
            <a:xfrm>
              <a:off x="0" y="-38100"/>
              <a:ext cx="726478" cy="102856"/>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1262202" y="4714904"/>
            <a:ext cx="6477507" cy="2863886"/>
            <a:chOff x="0" y="0"/>
            <a:chExt cx="8636677" cy="3818514"/>
          </a:xfrm>
        </p:grpSpPr>
        <p:pic>
          <p:nvPicPr>
            <p:cNvPr name="Picture 9" id="9"/>
            <p:cNvPicPr>
              <a:picLocks noChangeAspect="true"/>
            </p:cNvPicPr>
            <p:nvPr/>
          </p:nvPicPr>
          <p:blipFill>
            <a:blip r:embed="rId2"/>
            <a:srcRect l="0" t="27893" r="0" b="27893"/>
            <a:stretch>
              <a:fillRect/>
            </a:stretch>
          </p:blipFill>
          <p:spPr>
            <a:xfrm flipH="false" flipV="false">
              <a:off x="0" y="0"/>
              <a:ext cx="8636677" cy="3818514"/>
            </a:xfrm>
            <a:prstGeom prst="rect">
              <a:avLst/>
            </a:prstGeom>
          </p:spPr>
        </p:pic>
      </p:grpSp>
      <p:sp>
        <p:nvSpPr>
          <p:cNvPr name="TextBox 10" id="10"/>
          <p:cNvSpPr txBox="true"/>
          <p:nvPr/>
        </p:nvSpPr>
        <p:spPr>
          <a:xfrm rot="0">
            <a:off x="1028700" y="2908328"/>
            <a:ext cx="6699424" cy="529209"/>
          </a:xfrm>
          <a:prstGeom prst="rect">
            <a:avLst/>
          </a:prstGeom>
        </p:spPr>
        <p:txBody>
          <a:bodyPr anchor="t" rtlCol="false" tIns="0" lIns="0" bIns="0" rIns="0">
            <a:spAutoFit/>
          </a:bodyPr>
          <a:lstStyle/>
          <a:p>
            <a:pPr algn="l">
              <a:lnSpc>
                <a:spcPts val="3947"/>
              </a:lnSpc>
            </a:pPr>
            <a:r>
              <a:rPr lang="en-US" sz="4200" b="true">
                <a:solidFill>
                  <a:srgbClr val="1211CA"/>
                </a:solidFill>
                <a:latin typeface="Montserrat Ultra-Bold"/>
                <a:ea typeface="Montserrat Ultra-Bold"/>
                <a:cs typeface="Montserrat Ultra-Bold"/>
                <a:sym typeface="Montserrat Ultra-Bold"/>
              </a:rPr>
              <a:t>Engineering Excellence</a:t>
            </a:r>
          </a:p>
        </p:txBody>
      </p:sp>
      <p:sp>
        <p:nvSpPr>
          <p:cNvPr name="TextBox 11" id="11"/>
          <p:cNvSpPr txBox="true"/>
          <p:nvPr/>
        </p:nvSpPr>
        <p:spPr>
          <a:xfrm rot="0">
            <a:off x="1028700" y="6318297"/>
            <a:ext cx="8115300" cy="1727200"/>
          </a:xfrm>
          <a:prstGeom prst="rect">
            <a:avLst/>
          </a:prstGeom>
        </p:spPr>
        <p:txBody>
          <a:bodyPr anchor="t" rtlCol="false" tIns="0" lIns="0" bIns="0" rIns="0">
            <a:spAutoFit/>
          </a:bodyPr>
          <a:lstStyle/>
          <a:p>
            <a:pPr algn="l">
              <a:lnSpc>
                <a:spcPts val="3499"/>
              </a:lnSpc>
            </a:pPr>
            <a:r>
              <a:rPr lang="en-US" sz="2499" b="true">
                <a:solidFill>
                  <a:srgbClr val="2D262A"/>
                </a:solidFill>
                <a:latin typeface="Montserrat Medium"/>
                <a:ea typeface="Montserrat Medium"/>
                <a:cs typeface="Montserrat Medium"/>
                <a:sym typeface="Montserrat Medium"/>
              </a:rPr>
              <a:t>Optimum Solutions Engineering is a full service partner, providing integrated solutions from initial design and manufacturing to comprehensive service and support.</a:t>
            </a:r>
          </a:p>
        </p:txBody>
      </p:sp>
      <p:sp>
        <p:nvSpPr>
          <p:cNvPr name="TextBox 12" id="12"/>
          <p:cNvSpPr txBox="true"/>
          <p:nvPr/>
        </p:nvSpPr>
        <p:spPr>
          <a:xfrm rot="0">
            <a:off x="1028700" y="981075"/>
            <a:ext cx="5351059" cy="405765"/>
          </a:xfrm>
          <a:prstGeom prst="rect">
            <a:avLst/>
          </a:prstGeom>
        </p:spPr>
        <p:txBody>
          <a:bodyPr anchor="t" rtlCol="false" tIns="0" lIns="0" bIns="0" rIns="0">
            <a:spAutoFit/>
          </a:bodyPr>
          <a:lstStyle/>
          <a:p>
            <a:pPr algn="l">
              <a:lnSpc>
                <a:spcPts val="3359"/>
              </a:lnSpc>
            </a:pPr>
            <a:r>
              <a:rPr lang="en-US" sz="2400">
                <a:solidFill>
                  <a:srgbClr val="101010"/>
                </a:solidFill>
                <a:latin typeface="Allrounder Monument"/>
                <a:ea typeface="Allrounder Monument"/>
                <a:cs typeface="Allrounder Monument"/>
                <a:sym typeface="Allrounder Monument"/>
              </a:rPr>
              <a:t>OPTIMUM</a:t>
            </a:r>
          </a:p>
        </p:txBody>
      </p:sp>
      <p:sp>
        <p:nvSpPr>
          <p:cNvPr name="TextBox 13" id="13"/>
          <p:cNvSpPr txBox="true"/>
          <p:nvPr/>
        </p:nvSpPr>
        <p:spPr>
          <a:xfrm rot="0">
            <a:off x="13769329" y="962025"/>
            <a:ext cx="3489971" cy="613410"/>
          </a:xfrm>
          <a:prstGeom prst="rect">
            <a:avLst/>
          </a:prstGeom>
        </p:spPr>
        <p:txBody>
          <a:bodyPr anchor="t" rtlCol="false" tIns="0" lIns="0" bIns="0" rIns="0">
            <a:spAutoFit/>
          </a:bodyPr>
          <a:lstStyle/>
          <a:p>
            <a:pPr algn="r">
              <a:lnSpc>
                <a:spcPts val="5040"/>
              </a:lnSpc>
            </a:pPr>
            <a:r>
              <a:rPr lang="en-US" b="true" sz="3600">
                <a:solidFill>
                  <a:srgbClr val="101010"/>
                </a:solidFill>
                <a:latin typeface="Montserrat Medium"/>
                <a:ea typeface="Montserrat Medium"/>
                <a:cs typeface="Montserrat Medium"/>
                <a:sym typeface="Montserrat Medium"/>
              </a:rPr>
              <a:t>Who We Are?</a:t>
            </a:r>
          </a:p>
        </p:txBody>
      </p:sp>
      <p:sp>
        <p:nvSpPr>
          <p:cNvPr name="TextBox 14" id="14"/>
          <p:cNvSpPr txBox="true"/>
          <p:nvPr/>
        </p:nvSpPr>
        <p:spPr>
          <a:xfrm rot="0">
            <a:off x="1028700" y="4588646"/>
            <a:ext cx="7437391" cy="1187450"/>
          </a:xfrm>
          <a:prstGeom prst="rect">
            <a:avLst/>
          </a:prstGeom>
        </p:spPr>
        <p:txBody>
          <a:bodyPr anchor="t" rtlCol="false" tIns="0" lIns="0" bIns="0" rIns="0">
            <a:spAutoFit/>
          </a:bodyPr>
          <a:lstStyle/>
          <a:p>
            <a:pPr algn="l">
              <a:lnSpc>
                <a:spcPts val="3174"/>
              </a:lnSpc>
            </a:pPr>
            <a:r>
              <a:rPr lang="en-US" sz="2499" b="true">
                <a:solidFill>
                  <a:srgbClr val="2D262A"/>
                </a:solidFill>
                <a:latin typeface="Montserrat Medium"/>
                <a:ea typeface="Montserrat Medium"/>
                <a:cs typeface="Montserrat Medium"/>
                <a:sym typeface="Montserrat Medium"/>
              </a:rPr>
              <a:t>We are an engineering partner dedicated to solving complex industrial challenges through innovative and efficient solutions.</a:t>
            </a:r>
          </a:p>
        </p:txBody>
      </p:sp>
      <p:sp>
        <p:nvSpPr>
          <p:cNvPr name="AutoShape 15" id="15"/>
          <p:cNvSpPr/>
          <p:nvPr/>
        </p:nvSpPr>
        <p:spPr>
          <a:xfrm>
            <a:off x="1028700" y="6146847"/>
            <a:ext cx="2675529" cy="0"/>
          </a:xfrm>
          <a:prstGeom prst="line">
            <a:avLst/>
          </a:prstGeom>
          <a:ln cap="flat" w="38100">
            <a:solidFill>
              <a:srgbClr val="F9B314"/>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126436" y="5642439"/>
            <a:ext cx="646843" cy="646843"/>
          </a:xfrm>
          <a:custGeom>
            <a:avLst/>
            <a:gdLst/>
            <a:ahLst/>
            <a:cxnLst/>
            <a:rect r="r" b="b" t="t" l="l"/>
            <a:pathLst>
              <a:path h="646843" w="646843">
                <a:moveTo>
                  <a:pt x="0" y="0"/>
                </a:moveTo>
                <a:lnTo>
                  <a:pt x="646843" y="0"/>
                </a:lnTo>
                <a:lnTo>
                  <a:pt x="646843" y="646843"/>
                </a:lnTo>
                <a:lnTo>
                  <a:pt x="0" y="646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4500955" y="2413635"/>
            <a:ext cx="2758345" cy="245871"/>
            <a:chOff x="0" y="0"/>
            <a:chExt cx="726478" cy="64756"/>
          </a:xfrm>
        </p:grpSpPr>
        <p:sp>
          <p:nvSpPr>
            <p:cNvPr name="Freeform 4" id="4"/>
            <p:cNvSpPr/>
            <p:nvPr/>
          </p:nvSpPr>
          <p:spPr>
            <a:xfrm flipH="false" flipV="false" rot="0">
              <a:off x="0" y="0"/>
              <a:ext cx="726478" cy="64756"/>
            </a:xfrm>
            <a:custGeom>
              <a:avLst/>
              <a:gdLst/>
              <a:ahLst/>
              <a:cxnLst/>
              <a:rect r="r" b="b" t="t" l="l"/>
              <a:pathLst>
                <a:path h="64756" w="726478">
                  <a:moveTo>
                    <a:pt x="0" y="0"/>
                  </a:moveTo>
                  <a:lnTo>
                    <a:pt x="726478" y="0"/>
                  </a:lnTo>
                  <a:lnTo>
                    <a:pt x="726478" y="64756"/>
                  </a:lnTo>
                  <a:lnTo>
                    <a:pt x="0" y="64756"/>
                  </a:lnTo>
                  <a:close/>
                </a:path>
              </a:pathLst>
            </a:custGeom>
            <a:solidFill>
              <a:srgbClr val="F9B314"/>
            </a:solidFill>
          </p:spPr>
        </p:sp>
        <p:sp>
          <p:nvSpPr>
            <p:cNvPr name="TextBox 5" id="5"/>
            <p:cNvSpPr txBox="true"/>
            <p:nvPr/>
          </p:nvSpPr>
          <p:spPr>
            <a:xfrm>
              <a:off x="0" y="-38100"/>
              <a:ext cx="726478" cy="102856"/>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028700" y="1574847"/>
            <a:ext cx="1856645" cy="68071"/>
            <a:chOff x="0" y="0"/>
            <a:chExt cx="488993" cy="17928"/>
          </a:xfrm>
        </p:grpSpPr>
        <p:sp>
          <p:nvSpPr>
            <p:cNvPr name="Freeform 7" id="7"/>
            <p:cNvSpPr/>
            <p:nvPr/>
          </p:nvSpPr>
          <p:spPr>
            <a:xfrm flipH="false" flipV="false" rot="0">
              <a:off x="0" y="0"/>
              <a:ext cx="488993" cy="17928"/>
            </a:xfrm>
            <a:custGeom>
              <a:avLst/>
              <a:gdLst/>
              <a:ahLst/>
              <a:cxnLst/>
              <a:rect r="r" b="b" t="t" l="l"/>
              <a:pathLst>
                <a:path h="17928" w="488993">
                  <a:moveTo>
                    <a:pt x="0" y="0"/>
                  </a:moveTo>
                  <a:lnTo>
                    <a:pt x="488993" y="0"/>
                  </a:lnTo>
                  <a:lnTo>
                    <a:pt x="488993" y="17928"/>
                  </a:lnTo>
                  <a:lnTo>
                    <a:pt x="0" y="17928"/>
                  </a:lnTo>
                  <a:close/>
                </a:path>
              </a:pathLst>
            </a:custGeom>
            <a:solidFill>
              <a:srgbClr val="F9B314"/>
            </a:solidFill>
          </p:spPr>
        </p:sp>
        <p:sp>
          <p:nvSpPr>
            <p:cNvPr name="TextBox 8" id="8"/>
            <p:cNvSpPr txBox="true"/>
            <p:nvPr/>
          </p:nvSpPr>
          <p:spPr>
            <a:xfrm>
              <a:off x="0" y="-38100"/>
              <a:ext cx="488993" cy="56028"/>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394066" y="5619210"/>
            <a:ext cx="514286" cy="627178"/>
          </a:xfrm>
          <a:custGeom>
            <a:avLst/>
            <a:gdLst/>
            <a:ahLst/>
            <a:cxnLst/>
            <a:rect r="r" b="b" t="t" l="l"/>
            <a:pathLst>
              <a:path h="627178" w="514286">
                <a:moveTo>
                  <a:pt x="0" y="0"/>
                </a:moveTo>
                <a:lnTo>
                  <a:pt x="514286" y="0"/>
                </a:lnTo>
                <a:lnTo>
                  <a:pt x="514286" y="627178"/>
                </a:lnTo>
                <a:lnTo>
                  <a:pt x="0" y="6271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4840752" y="5636203"/>
            <a:ext cx="659315" cy="659315"/>
          </a:xfrm>
          <a:custGeom>
            <a:avLst/>
            <a:gdLst/>
            <a:ahLst/>
            <a:cxnLst/>
            <a:rect r="r" b="b" t="t" l="l"/>
            <a:pathLst>
              <a:path h="659315" w="659315">
                <a:moveTo>
                  <a:pt x="0" y="0"/>
                </a:moveTo>
                <a:lnTo>
                  <a:pt x="659315" y="0"/>
                </a:lnTo>
                <a:lnTo>
                  <a:pt x="659315" y="659315"/>
                </a:lnTo>
                <a:lnTo>
                  <a:pt x="0" y="6593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9144000" y="5573043"/>
            <a:ext cx="712970" cy="719511"/>
          </a:xfrm>
          <a:custGeom>
            <a:avLst/>
            <a:gdLst/>
            <a:ahLst/>
            <a:cxnLst/>
            <a:rect r="r" b="b" t="t" l="l"/>
            <a:pathLst>
              <a:path h="719511" w="712970">
                <a:moveTo>
                  <a:pt x="0" y="0"/>
                </a:moveTo>
                <a:lnTo>
                  <a:pt x="712970" y="0"/>
                </a:lnTo>
                <a:lnTo>
                  <a:pt x="712970" y="719512"/>
                </a:lnTo>
                <a:lnTo>
                  <a:pt x="0" y="7195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1375316" y="2954781"/>
            <a:ext cx="6448950" cy="529209"/>
          </a:xfrm>
          <a:prstGeom prst="rect">
            <a:avLst/>
          </a:prstGeom>
        </p:spPr>
        <p:txBody>
          <a:bodyPr anchor="t" rtlCol="false" tIns="0" lIns="0" bIns="0" rIns="0">
            <a:spAutoFit/>
          </a:bodyPr>
          <a:lstStyle/>
          <a:p>
            <a:pPr algn="l">
              <a:lnSpc>
                <a:spcPts val="3947"/>
              </a:lnSpc>
            </a:pPr>
            <a:r>
              <a:rPr lang="en-US" sz="4200" b="true">
                <a:solidFill>
                  <a:srgbClr val="1211CA"/>
                </a:solidFill>
                <a:latin typeface="Montserrat Ultra-Bold"/>
                <a:ea typeface="Montserrat Ultra-Bold"/>
                <a:cs typeface="Montserrat Ultra-Bold"/>
                <a:sym typeface="Montserrat Ultra-Bold"/>
              </a:rPr>
              <a:t>Our Professionals</a:t>
            </a:r>
          </a:p>
        </p:txBody>
      </p:sp>
      <p:sp>
        <p:nvSpPr>
          <p:cNvPr name="TextBox 13" id="13"/>
          <p:cNvSpPr txBox="true"/>
          <p:nvPr/>
        </p:nvSpPr>
        <p:spPr>
          <a:xfrm rot="0">
            <a:off x="1375316" y="3779265"/>
            <a:ext cx="6448950" cy="529209"/>
          </a:xfrm>
          <a:prstGeom prst="rect">
            <a:avLst/>
          </a:prstGeom>
        </p:spPr>
        <p:txBody>
          <a:bodyPr anchor="t" rtlCol="false" tIns="0" lIns="0" bIns="0" rIns="0">
            <a:spAutoFit/>
          </a:bodyPr>
          <a:lstStyle/>
          <a:p>
            <a:pPr algn="l">
              <a:lnSpc>
                <a:spcPts val="3947"/>
              </a:lnSpc>
            </a:pPr>
            <a:r>
              <a:rPr lang="en-US" sz="4200" b="true">
                <a:solidFill>
                  <a:srgbClr val="F9B314"/>
                </a:solidFill>
                <a:latin typeface="Montserrat Ultra-Bold"/>
                <a:ea typeface="Montserrat Ultra-Bold"/>
                <a:cs typeface="Montserrat Ultra-Bold"/>
                <a:sym typeface="Montserrat Ultra-Bold"/>
              </a:rPr>
              <a:t>Service</a:t>
            </a:r>
          </a:p>
        </p:txBody>
      </p:sp>
      <p:sp>
        <p:nvSpPr>
          <p:cNvPr name="TextBox 14" id="14"/>
          <p:cNvSpPr txBox="true"/>
          <p:nvPr/>
        </p:nvSpPr>
        <p:spPr>
          <a:xfrm rot="0">
            <a:off x="394066" y="6555982"/>
            <a:ext cx="3919404" cy="2213610"/>
          </a:xfrm>
          <a:prstGeom prst="rect">
            <a:avLst/>
          </a:prstGeom>
        </p:spPr>
        <p:txBody>
          <a:bodyPr anchor="t" rtlCol="false" tIns="0" lIns="0" bIns="0" rIns="0">
            <a:spAutoFit/>
          </a:bodyPr>
          <a:lstStyle/>
          <a:p>
            <a:pPr algn="l">
              <a:lnSpc>
                <a:spcPts val="2940"/>
              </a:lnSpc>
            </a:pPr>
            <a:r>
              <a:rPr lang="en-US" sz="2100" b="true">
                <a:solidFill>
                  <a:srgbClr val="2D262A"/>
                </a:solidFill>
                <a:latin typeface="Montserrat Medium"/>
                <a:ea typeface="Montserrat Medium"/>
                <a:cs typeface="Montserrat Medium"/>
                <a:sym typeface="Montserrat Medium"/>
              </a:rPr>
              <a:t>We design complete solutions, from custom machinery to the specialized fixtures and apparatuses required for efficient, high quality serial production.</a:t>
            </a:r>
          </a:p>
        </p:txBody>
      </p:sp>
      <p:sp>
        <p:nvSpPr>
          <p:cNvPr name="TextBox 15" id="15"/>
          <p:cNvSpPr txBox="true"/>
          <p:nvPr/>
        </p:nvSpPr>
        <p:spPr>
          <a:xfrm rot="0">
            <a:off x="1123492" y="5768693"/>
            <a:ext cx="3189978" cy="356235"/>
          </a:xfrm>
          <a:prstGeom prst="rect">
            <a:avLst/>
          </a:prstGeom>
        </p:spPr>
        <p:txBody>
          <a:bodyPr anchor="t" rtlCol="false" tIns="0" lIns="0" bIns="0" rIns="0">
            <a:spAutoFit/>
          </a:bodyPr>
          <a:lstStyle/>
          <a:p>
            <a:pPr algn="l">
              <a:lnSpc>
                <a:spcPts val="2940"/>
              </a:lnSpc>
            </a:pPr>
            <a:r>
              <a:rPr lang="en-US" sz="2100" b="true">
                <a:solidFill>
                  <a:srgbClr val="1211CA"/>
                </a:solidFill>
                <a:latin typeface="Montserrat Medium"/>
                <a:ea typeface="Montserrat Medium"/>
                <a:cs typeface="Montserrat Medium"/>
                <a:sym typeface="Montserrat Medium"/>
              </a:rPr>
              <a:t>Engineering &amp; Design</a:t>
            </a:r>
          </a:p>
        </p:txBody>
      </p:sp>
      <p:sp>
        <p:nvSpPr>
          <p:cNvPr name="TextBox 16" id="16"/>
          <p:cNvSpPr txBox="true"/>
          <p:nvPr/>
        </p:nvSpPr>
        <p:spPr>
          <a:xfrm rot="0">
            <a:off x="5717438" y="5582956"/>
            <a:ext cx="2580738" cy="727710"/>
          </a:xfrm>
          <a:prstGeom prst="rect">
            <a:avLst/>
          </a:prstGeom>
        </p:spPr>
        <p:txBody>
          <a:bodyPr anchor="t" rtlCol="false" tIns="0" lIns="0" bIns="0" rIns="0">
            <a:spAutoFit/>
          </a:bodyPr>
          <a:lstStyle/>
          <a:p>
            <a:pPr algn="l">
              <a:lnSpc>
                <a:spcPts val="2940"/>
              </a:lnSpc>
            </a:pPr>
            <a:r>
              <a:rPr lang="en-US" sz="2100" b="true">
                <a:solidFill>
                  <a:srgbClr val="1211CA"/>
                </a:solidFill>
                <a:latin typeface="Montserrat Medium"/>
                <a:ea typeface="Montserrat Medium"/>
                <a:cs typeface="Montserrat Medium"/>
                <a:sym typeface="Montserrat Medium"/>
              </a:rPr>
              <a:t> Manufacturing &amp; Assembly</a:t>
            </a:r>
          </a:p>
        </p:txBody>
      </p:sp>
      <p:sp>
        <p:nvSpPr>
          <p:cNvPr name="TextBox 17" id="17"/>
          <p:cNvSpPr txBox="true"/>
          <p:nvPr/>
        </p:nvSpPr>
        <p:spPr>
          <a:xfrm rot="0">
            <a:off x="10076045" y="5735632"/>
            <a:ext cx="3284770" cy="356235"/>
          </a:xfrm>
          <a:prstGeom prst="rect">
            <a:avLst/>
          </a:prstGeom>
        </p:spPr>
        <p:txBody>
          <a:bodyPr anchor="t" rtlCol="false" tIns="0" lIns="0" bIns="0" rIns="0">
            <a:spAutoFit/>
          </a:bodyPr>
          <a:lstStyle/>
          <a:p>
            <a:pPr algn="l">
              <a:lnSpc>
                <a:spcPts val="2940"/>
              </a:lnSpc>
            </a:pPr>
            <a:r>
              <a:rPr lang="en-US" sz="2100" b="true">
                <a:solidFill>
                  <a:srgbClr val="1211CA"/>
                </a:solidFill>
                <a:latin typeface="Montserrat Medium"/>
                <a:ea typeface="Montserrat Medium"/>
                <a:cs typeface="Montserrat Medium"/>
                <a:sym typeface="Montserrat Medium"/>
              </a:rPr>
              <a:t> Electrical &amp; Automation</a:t>
            </a:r>
          </a:p>
        </p:txBody>
      </p:sp>
      <p:sp>
        <p:nvSpPr>
          <p:cNvPr name="TextBox 18" id="18"/>
          <p:cNvSpPr txBox="true"/>
          <p:nvPr/>
        </p:nvSpPr>
        <p:spPr>
          <a:xfrm rot="0">
            <a:off x="14992354" y="5768693"/>
            <a:ext cx="2963162" cy="356235"/>
          </a:xfrm>
          <a:prstGeom prst="rect">
            <a:avLst/>
          </a:prstGeom>
        </p:spPr>
        <p:txBody>
          <a:bodyPr anchor="t" rtlCol="false" tIns="0" lIns="0" bIns="0" rIns="0">
            <a:spAutoFit/>
          </a:bodyPr>
          <a:lstStyle/>
          <a:p>
            <a:pPr algn="l">
              <a:lnSpc>
                <a:spcPts val="2940"/>
              </a:lnSpc>
            </a:pPr>
            <a:r>
              <a:rPr lang="en-US" sz="2100" b="true">
                <a:solidFill>
                  <a:srgbClr val="1211CA"/>
                </a:solidFill>
                <a:latin typeface="Montserrat Medium"/>
                <a:ea typeface="Montserrat Medium"/>
                <a:cs typeface="Montserrat Medium"/>
                <a:sym typeface="Montserrat Medium"/>
              </a:rPr>
              <a:t>Service &amp; Spare Parts</a:t>
            </a:r>
          </a:p>
        </p:txBody>
      </p:sp>
      <p:sp>
        <p:nvSpPr>
          <p:cNvPr name="TextBox 19" id="19"/>
          <p:cNvSpPr txBox="true"/>
          <p:nvPr/>
        </p:nvSpPr>
        <p:spPr>
          <a:xfrm rot="0">
            <a:off x="4840752" y="6555982"/>
            <a:ext cx="3919404" cy="2213610"/>
          </a:xfrm>
          <a:prstGeom prst="rect">
            <a:avLst/>
          </a:prstGeom>
        </p:spPr>
        <p:txBody>
          <a:bodyPr anchor="t" rtlCol="false" tIns="0" lIns="0" bIns="0" rIns="0">
            <a:spAutoFit/>
          </a:bodyPr>
          <a:lstStyle/>
          <a:p>
            <a:pPr algn="l">
              <a:lnSpc>
                <a:spcPts val="2940"/>
              </a:lnSpc>
            </a:pPr>
            <a:r>
              <a:rPr lang="en-US" sz="2100" b="true">
                <a:solidFill>
                  <a:srgbClr val="2D262A"/>
                </a:solidFill>
                <a:latin typeface="Montserrat Medium"/>
                <a:ea typeface="Montserrat Medium"/>
                <a:cs typeface="Montserrat Medium"/>
                <a:sym typeface="Montserrat Medium"/>
              </a:rPr>
              <a:t>We transform our engineering designs into powerful and reliable machinery through a high-precision manufacturing and assembly process.</a:t>
            </a:r>
          </a:p>
        </p:txBody>
      </p:sp>
      <p:sp>
        <p:nvSpPr>
          <p:cNvPr name="TextBox 20" id="20"/>
          <p:cNvSpPr txBox="true"/>
          <p:nvPr/>
        </p:nvSpPr>
        <p:spPr>
          <a:xfrm rot="0">
            <a:off x="9144000" y="6555982"/>
            <a:ext cx="3919404" cy="1842135"/>
          </a:xfrm>
          <a:prstGeom prst="rect">
            <a:avLst/>
          </a:prstGeom>
        </p:spPr>
        <p:txBody>
          <a:bodyPr anchor="t" rtlCol="false" tIns="0" lIns="0" bIns="0" rIns="0">
            <a:spAutoFit/>
          </a:bodyPr>
          <a:lstStyle/>
          <a:p>
            <a:pPr algn="l">
              <a:lnSpc>
                <a:spcPts val="2940"/>
              </a:lnSpc>
            </a:pPr>
            <a:r>
              <a:rPr lang="en-US" sz="2100" b="true">
                <a:solidFill>
                  <a:srgbClr val="2D262A"/>
                </a:solidFill>
                <a:latin typeface="Montserrat Medium"/>
                <a:ea typeface="Montserrat Medium"/>
                <a:cs typeface="Montserrat Medium"/>
                <a:sym typeface="Montserrat Medium"/>
              </a:rPr>
              <a:t>End to end management of electrical projects, from system design and panel building to on site implementation</a:t>
            </a:r>
          </a:p>
        </p:txBody>
      </p:sp>
      <p:sp>
        <p:nvSpPr>
          <p:cNvPr name="TextBox 21" id="21"/>
          <p:cNvSpPr txBox="true"/>
          <p:nvPr/>
        </p:nvSpPr>
        <p:spPr>
          <a:xfrm rot="0">
            <a:off x="14126436" y="6555982"/>
            <a:ext cx="3919404" cy="1842135"/>
          </a:xfrm>
          <a:prstGeom prst="rect">
            <a:avLst/>
          </a:prstGeom>
        </p:spPr>
        <p:txBody>
          <a:bodyPr anchor="t" rtlCol="false" tIns="0" lIns="0" bIns="0" rIns="0">
            <a:spAutoFit/>
          </a:bodyPr>
          <a:lstStyle/>
          <a:p>
            <a:pPr algn="l">
              <a:lnSpc>
                <a:spcPts val="2940"/>
              </a:lnSpc>
            </a:pPr>
            <a:r>
              <a:rPr lang="en-US" sz="2100" b="true">
                <a:solidFill>
                  <a:srgbClr val="2D262A"/>
                </a:solidFill>
                <a:latin typeface="Montserrat Medium"/>
                <a:ea typeface="Montserrat Medium"/>
                <a:cs typeface="Montserrat Medium"/>
                <a:sym typeface="Montserrat Medium"/>
              </a:rPr>
              <a:t>Providing reliable after sales service, maintenance, and critical spare parts to ensure uninterrupted operations for our clients.</a:t>
            </a:r>
          </a:p>
        </p:txBody>
      </p:sp>
      <p:sp>
        <p:nvSpPr>
          <p:cNvPr name="TextBox 22" id="22"/>
          <p:cNvSpPr txBox="true"/>
          <p:nvPr/>
        </p:nvSpPr>
        <p:spPr>
          <a:xfrm rot="0">
            <a:off x="13769329" y="962025"/>
            <a:ext cx="3489971" cy="1251585"/>
          </a:xfrm>
          <a:prstGeom prst="rect">
            <a:avLst/>
          </a:prstGeom>
        </p:spPr>
        <p:txBody>
          <a:bodyPr anchor="t" rtlCol="false" tIns="0" lIns="0" bIns="0" rIns="0">
            <a:spAutoFit/>
          </a:bodyPr>
          <a:lstStyle/>
          <a:p>
            <a:pPr algn="r">
              <a:lnSpc>
                <a:spcPts val="5040"/>
              </a:lnSpc>
            </a:pPr>
            <a:r>
              <a:rPr lang="en-US" b="true" sz="3600">
                <a:solidFill>
                  <a:srgbClr val="101010"/>
                </a:solidFill>
                <a:latin typeface="Montserrat Medium"/>
                <a:ea typeface="Montserrat Medium"/>
                <a:cs typeface="Montserrat Medium"/>
                <a:sym typeface="Montserrat Medium"/>
              </a:rPr>
              <a:t>About The Service</a:t>
            </a:r>
          </a:p>
        </p:txBody>
      </p:sp>
      <p:sp>
        <p:nvSpPr>
          <p:cNvPr name="TextBox 23" id="23"/>
          <p:cNvSpPr txBox="true"/>
          <p:nvPr/>
        </p:nvSpPr>
        <p:spPr>
          <a:xfrm rot="0">
            <a:off x="1028700" y="981075"/>
            <a:ext cx="5351059" cy="405765"/>
          </a:xfrm>
          <a:prstGeom prst="rect">
            <a:avLst/>
          </a:prstGeom>
        </p:spPr>
        <p:txBody>
          <a:bodyPr anchor="t" rtlCol="false" tIns="0" lIns="0" bIns="0" rIns="0">
            <a:spAutoFit/>
          </a:bodyPr>
          <a:lstStyle/>
          <a:p>
            <a:pPr algn="l">
              <a:lnSpc>
                <a:spcPts val="3359"/>
              </a:lnSpc>
            </a:pPr>
            <a:r>
              <a:rPr lang="en-US" sz="2400">
                <a:solidFill>
                  <a:srgbClr val="101010"/>
                </a:solidFill>
                <a:latin typeface="Allrounder Monument"/>
                <a:ea typeface="Allrounder Monument"/>
                <a:cs typeface="Allrounder Monument"/>
                <a:sym typeface="Allrounder Monument"/>
              </a:rPr>
              <a:t>OPTIMUM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766825" y="2372732"/>
            <a:ext cx="2758345" cy="245871"/>
            <a:chOff x="0" y="0"/>
            <a:chExt cx="726478" cy="64756"/>
          </a:xfrm>
        </p:grpSpPr>
        <p:sp>
          <p:nvSpPr>
            <p:cNvPr name="Freeform 3" id="3"/>
            <p:cNvSpPr/>
            <p:nvPr/>
          </p:nvSpPr>
          <p:spPr>
            <a:xfrm flipH="false" flipV="false" rot="0">
              <a:off x="0" y="0"/>
              <a:ext cx="726478" cy="64756"/>
            </a:xfrm>
            <a:custGeom>
              <a:avLst/>
              <a:gdLst/>
              <a:ahLst/>
              <a:cxnLst/>
              <a:rect r="r" b="b" t="t" l="l"/>
              <a:pathLst>
                <a:path h="64756" w="726478">
                  <a:moveTo>
                    <a:pt x="0" y="0"/>
                  </a:moveTo>
                  <a:lnTo>
                    <a:pt x="726478" y="0"/>
                  </a:lnTo>
                  <a:lnTo>
                    <a:pt x="726478" y="64756"/>
                  </a:lnTo>
                  <a:lnTo>
                    <a:pt x="0" y="64756"/>
                  </a:lnTo>
                  <a:close/>
                </a:path>
              </a:pathLst>
            </a:custGeom>
            <a:solidFill>
              <a:srgbClr val="F9B314"/>
            </a:solidFill>
          </p:spPr>
        </p:sp>
        <p:sp>
          <p:nvSpPr>
            <p:cNvPr name="TextBox 4" id="4"/>
            <p:cNvSpPr txBox="true"/>
            <p:nvPr/>
          </p:nvSpPr>
          <p:spPr>
            <a:xfrm>
              <a:off x="0" y="-38100"/>
              <a:ext cx="726478" cy="10285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574847"/>
            <a:ext cx="1856645" cy="68071"/>
            <a:chOff x="0" y="0"/>
            <a:chExt cx="488993" cy="17928"/>
          </a:xfrm>
        </p:grpSpPr>
        <p:sp>
          <p:nvSpPr>
            <p:cNvPr name="Freeform 6" id="6"/>
            <p:cNvSpPr/>
            <p:nvPr/>
          </p:nvSpPr>
          <p:spPr>
            <a:xfrm flipH="false" flipV="false" rot="0">
              <a:off x="0" y="0"/>
              <a:ext cx="488993" cy="17928"/>
            </a:xfrm>
            <a:custGeom>
              <a:avLst/>
              <a:gdLst/>
              <a:ahLst/>
              <a:cxnLst/>
              <a:rect r="r" b="b" t="t" l="l"/>
              <a:pathLst>
                <a:path h="17928" w="488993">
                  <a:moveTo>
                    <a:pt x="0" y="0"/>
                  </a:moveTo>
                  <a:lnTo>
                    <a:pt x="488993" y="0"/>
                  </a:lnTo>
                  <a:lnTo>
                    <a:pt x="488993" y="17928"/>
                  </a:lnTo>
                  <a:lnTo>
                    <a:pt x="0" y="17928"/>
                  </a:lnTo>
                  <a:close/>
                </a:path>
              </a:pathLst>
            </a:custGeom>
            <a:solidFill>
              <a:srgbClr val="F9B314"/>
            </a:solidFill>
          </p:spPr>
        </p:sp>
        <p:sp>
          <p:nvSpPr>
            <p:cNvPr name="TextBox 7" id="7"/>
            <p:cNvSpPr txBox="true"/>
            <p:nvPr/>
          </p:nvSpPr>
          <p:spPr>
            <a:xfrm>
              <a:off x="0" y="-38100"/>
              <a:ext cx="488993" cy="56028"/>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89401" y="6138901"/>
            <a:ext cx="7029657" cy="4148099"/>
          </a:xfrm>
          <a:custGeom>
            <a:avLst/>
            <a:gdLst/>
            <a:ahLst/>
            <a:cxnLst/>
            <a:rect r="r" b="b" t="t" l="l"/>
            <a:pathLst>
              <a:path h="4148099" w="7029657">
                <a:moveTo>
                  <a:pt x="0" y="0"/>
                </a:moveTo>
                <a:lnTo>
                  <a:pt x="7029657" y="0"/>
                </a:lnTo>
                <a:lnTo>
                  <a:pt x="7029657" y="4148099"/>
                </a:lnTo>
                <a:lnTo>
                  <a:pt x="0" y="4148099"/>
                </a:lnTo>
                <a:lnTo>
                  <a:pt x="0" y="0"/>
                </a:lnTo>
                <a:close/>
              </a:path>
            </a:pathLst>
          </a:custGeom>
          <a:blipFill>
            <a:blip r:embed="rId2"/>
            <a:stretch>
              <a:fillRect l="0" t="-5281" r="0" b="0"/>
            </a:stretch>
          </a:blipFill>
        </p:spPr>
      </p:sp>
      <p:sp>
        <p:nvSpPr>
          <p:cNvPr name="Freeform 9" id="9"/>
          <p:cNvSpPr/>
          <p:nvPr/>
        </p:nvSpPr>
        <p:spPr>
          <a:xfrm flipH="false" flipV="false" rot="0">
            <a:off x="9409870" y="6127909"/>
            <a:ext cx="8115300" cy="4159091"/>
          </a:xfrm>
          <a:custGeom>
            <a:avLst/>
            <a:gdLst/>
            <a:ahLst/>
            <a:cxnLst/>
            <a:rect r="r" b="b" t="t" l="l"/>
            <a:pathLst>
              <a:path h="4159091" w="8115300">
                <a:moveTo>
                  <a:pt x="0" y="0"/>
                </a:moveTo>
                <a:lnTo>
                  <a:pt x="8115300" y="0"/>
                </a:lnTo>
                <a:lnTo>
                  <a:pt x="8115300" y="4159091"/>
                </a:lnTo>
                <a:lnTo>
                  <a:pt x="0" y="4159091"/>
                </a:lnTo>
                <a:lnTo>
                  <a:pt x="0" y="0"/>
                </a:lnTo>
                <a:close/>
              </a:path>
            </a:pathLst>
          </a:custGeom>
          <a:blipFill>
            <a:blip r:embed="rId3"/>
            <a:stretch>
              <a:fillRect l="0" t="0" r="0" b="0"/>
            </a:stretch>
          </a:blipFill>
        </p:spPr>
      </p:sp>
      <p:sp>
        <p:nvSpPr>
          <p:cNvPr name="TextBox 10" id="10"/>
          <p:cNvSpPr txBox="true"/>
          <p:nvPr/>
        </p:nvSpPr>
        <p:spPr>
          <a:xfrm rot="0">
            <a:off x="1028700" y="1975094"/>
            <a:ext cx="8672579" cy="529209"/>
          </a:xfrm>
          <a:prstGeom prst="rect">
            <a:avLst/>
          </a:prstGeom>
        </p:spPr>
        <p:txBody>
          <a:bodyPr anchor="t" rtlCol="false" tIns="0" lIns="0" bIns="0" rIns="0">
            <a:spAutoFit/>
          </a:bodyPr>
          <a:lstStyle/>
          <a:p>
            <a:pPr algn="l">
              <a:lnSpc>
                <a:spcPts val="3947"/>
              </a:lnSpc>
            </a:pPr>
            <a:r>
              <a:rPr lang="en-US" sz="4200" b="true">
                <a:solidFill>
                  <a:srgbClr val="1211CA"/>
                </a:solidFill>
                <a:latin typeface="Montserrat Ultra-Bold"/>
                <a:ea typeface="Montserrat Ultra-Bold"/>
                <a:cs typeface="Montserrat Ultra-Bold"/>
                <a:sym typeface="Montserrat Ultra-Bold"/>
              </a:rPr>
              <a:t>A Closer Look: Custom Design</a:t>
            </a:r>
          </a:p>
        </p:txBody>
      </p:sp>
      <p:sp>
        <p:nvSpPr>
          <p:cNvPr name="TextBox 11" id="11"/>
          <p:cNvSpPr txBox="true"/>
          <p:nvPr/>
        </p:nvSpPr>
        <p:spPr>
          <a:xfrm rot="0">
            <a:off x="265870" y="2937690"/>
            <a:ext cx="17259300" cy="2727960"/>
          </a:xfrm>
          <a:prstGeom prst="rect">
            <a:avLst/>
          </a:prstGeom>
        </p:spPr>
        <p:txBody>
          <a:bodyPr anchor="t" rtlCol="false" tIns="0" lIns="0" bIns="0" rIns="0">
            <a:spAutoFit/>
          </a:bodyPr>
          <a:lstStyle/>
          <a:p>
            <a:pPr algn="l" marL="496571" indent="-248285" lvl="1">
              <a:lnSpc>
                <a:spcPts val="3105"/>
              </a:lnSpc>
              <a:buFont typeface="Arial"/>
              <a:buChar char="•"/>
            </a:pPr>
            <a:r>
              <a:rPr lang="en-US" b="true" sz="2300">
                <a:solidFill>
                  <a:srgbClr val="2D262A"/>
                </a:solidFill>
                <a:latin typeface="Montserrat Bold"/>
                <a:ea typeface="Montserrat Bold"/>
                <a:cs typeface="Montserrat Bold"/>
                <a:sym typeface="Montserrat Bold"/>
              </a:rPr>
              <a:t>Conceptual Design &amp; Feasibility:</a:t>
            </a:r>
            <a:r>
              <a:rPr lang="en-US" b="true" sz="2300">
                <a:solidFill>
                  <a:srgbClr val="2D262A"/>
                </a:solidFill>
                <a:latin typeface="Montserrat Medium"/>
                <a:ea typeface="Montserrat Medium"/>
                <a:cs typeface="Montserrat Medium"/>
                <a:sym typeface="Montserrat Medium"/>
              </a:rPr>
              <a:t> We start by transforming your initial idea into a functional concept. We analyze the feasibility to ensure the project is viable, efficient, and aligns with your budget.</a:t>
            </a:r>
          </a:p>
          <a:p>
            <a:pPr algn="l" marL="496571" indent="-248285" lvl="1">
              <a:lnSpc>
                <a:spcPts val="3105"/>
              </a:lnSpc>
              <a:buFont typeface="Arial"/>
              <a:buChar char="•"/>
            </a:pPr>
            <a:r>
              <a:rPr lang="en-US" b="true" sz="2300">
                <a:solidFill>
                  <a:srgbClr val="2D262A"/>
                </a:solidFill>
                <a:latin typeface="Montserrat Medium"/>
                <a:ea typeface="Montserrat Medium"/>
                <a:cs typeface="Montserrat Medium"/>
                <a:sym typeface="Montserrat Medium"/>
              </a:rPr>
              <a:t> </a:t>
            </a:r>
            <a:r>
              <a:rPr lang="en-US" b="true" sz="2300">
                <a:solidFill>
                  <a:srgbClr val="2D262A"/>
                </a:solidFill>
                <a:latin typeface="Montserrat Bold"/>
                <a:ea typeface="Montserrat Bold"/>
                <a:cs typeface="Montserrat Bold"/>
                <a:sym typeface="Montserrat Bold"/>
              </a:rPr>
              <a:t>Advanced 3D Modeling: </a:t>
            </a:r>
            <a:r>
              <a:rPr lang="en-US" b="true" sz="2300">
                <a:solidFill>
                  <a:srgbClr val="2D262A"/>
                </a:solidFill>
                <a:latin typeface="Montserrat Medium"/>
                <a:ea typeface="Montserrat Medium"/>
                <a:cs typeface="Montserrat Medium"/>
                <a:sym typeface="Montserrat Medium"/>
              </a:rPr>
              <a:t>Using state of the art CAD software, we create detailed and precise 3D models of every component and assembly. This allows for virtual prototyping and eliminates potential issues before manufacturing begins.</a:t>
            </a:r>
          </a:p>
          <a:p>
            <a:pPr algn="l" marL="496571" indent="-248285" lvl="1">
              <a:lnSpc>
                <a:spcPts val="3105"/>
              </a:lnSpc>
              <a:buFont typeface="Arial"/>
              <a:buChar char="•"/>
            </a:pPr>
            <a:r>
              <a:rPr lang="en-US" b="true" sz="2300">
                <a:solidFill>
                  <a:srgbClr val="2D262A"/>
                </a:solidFill>
                <a:latin typeface="Montserrat Bold"/>
                <a:ea typeface="Montserrat Bold"/>
                <a:cs typeface="Montserrat Bold"/>
                <a:sym typeface="Montserrat Bold"/>
              </a:rPr>
              <a:t>Engineering Analysis &amp; Simulation:</a:t>
            </a:r>
            <a:r>
              <a:rPr lang="en-US" b="true" sz="2300">
                <a:solidFill>
                  <a:srgbClr val="2D262A"/>
                </a:solidFill>
                <a:latin typeface="Montserrat Medium"/>
                <a:ea typeface="Montserrat Medium"/>
                <a:cs typeface="Montserrat Medium"/>
                <a:sym typeface="Montserrat Medium"/>
              </a:rPr>
              <a:t> Our designs are validated through rigorous engineering calculations and simulations to guarantee structural integrity, durability, and optimal performance under real world conditions.</a:t>
            </a:r>
          </a:p>
        </p:txBody>
      </p:sp>
      <p:sp>
        <p:nvSpPr>
          <p:cNvPr name="TextBox 12" id="12"/>
          <p:cNvSpPr txBox="true"/>
          <p:nvPr/>
        </p:nvSpPr>
        <p:spPr>
          <a:xfrm rot="0">
            <a:off x="13319396" y="915717"/>
            <a:ext cx="4205774" cy="1251585"/>
          </a:xfrm>
          <a:prstGeom prst="rect">
            <a:avLst/>
          </a:prstGeom>
        </p:spPr>
        <p:txBody>
          <a:bodyPr anchor="t" rtlCol="false" tIns="0" lIns="0" bIns="0" rIns="0">
            <a:spAutoFit/>
          </a:bodyPr>
          <a:lstStyle/>
          <a:p>
            <a:pPr algn="r">
              <a:lnSpc>
                <a:spcPts val="5040"/>
              </a:lnSpc>
            </a:pPr>
            <a:r>
              <a:rPr lang="en-US" b="true" sz="3600">
                <a:solidFill>
                  <a:srgbClr val="101010"/>
                </a:solidFill>
                <a:latin typeface="Montserrat Medium"/>
                <a:ea typeface="Montserrat Medium"/>
                <a:cs typeface="Montserrat Medium"/>
                <a:sym typeface="Montserrat Medium"/>
              </a:rPr>
              <a:t>Custom Design &amp; Engineering </a:t>
            </a:r>
          </a:p>
        </p:txBody>
      </p:sp>
      <p:sp>
        <p:nvSpPr>
          <p:cNvPr name="TextBox 13" id="13"/>
          <p:cNvSpPr txBox="true"/>
          <p:nvPr/>
        </p:nvSpPr>
        <p:spPr>
          <a:xfrm rot="0">
            <a:off x="1028700" y="981075"/>
            <a:ext cx="5351059" cy="405765"/>
          </a:xfrm>
          <a:prstGeom prst="rect">
            <a:avLst/>
          </a:prstGeom>
        </p:spPr>
        <p:txBody>
          <a:bodyPr anchor="t" rtlCol="false" tIns="0" lIns="0" bIns="0" rIns="0">
            <a:spAutoFit/>
          </a:bodyPr>
          <a:lstStyle/>
          <a:p>
            <a:pPr algn="l">
              <a:lnSpc>
                <a:spcPts val="3359"/>
              </a:lnSpc>
            </a:pPr>
            <a:r>
              <a:rPr lang="en-US" sz="2400">
                <a:solidFill>
                  <a:srgbClr val="101010"/>
                </a:solidFill>
                <a:latin typeface="Allrounder Monument"/>
                <a:ea typeface="Allrounder Monument"/>
                <a:cs typeface="Allrounder Monument"/>
                <a:sym typeface="Allrounder Monument"/>
              </a:rPr>
              <a:t>OPTIMUM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766825" y="2372732"/>
            <a:ext cx="2758345" cy="245871"/>
            <a:chOff x="0" y="0"/>
            <a:chExt cx="726478" cy="64756"/>
          </a:xfrm>
        </p:grpSpPr>
        <p:sp>
          <p:nvSpPr>
            <p:cNvPr name="Freeform 3" id="3"/>
            <p:cNvSpPr/>
            <p:nvPr/>
          </p:nvSpPr>
          <p:spPr>
            <a:xfrm flipH="false" flipV="false" rot="0">
              <a:off x="0" y="0"/>
              <a:ext cx="726478" cy="64756"/>
            </a:xfrm>
            <a:custGeom>
              <a:avLst/>
              <a:gdLst/>
              <a:ahLst/>
              <a:cxnLst/>
              <a:rect r="r" b="b" t="t" l="l"/>
              <a:pathLst>
                <a:path h="64756" w="726478">
                  <a:moveTo>
                    <a:pt x="0" y="0"/>
                  </a:moveTo>
                  <a:lnTo>
                    <a:pt x="726478" y="0"/>
                  </a:lnTo>
                  <a:lnTo>
                    <a:pt x="726478" y="64756"/>
                  </a:lnTo>
                  <a:lnTo>
                    <a:pt x="0" y="64756"/>
                  </a:lnTo>
                  <a:close/>
                </a:path>
              </a:pathLst>
            </a:custGeom>
            <a:solidFill>
              <a:srgbClr val="F9B314"/>
            </a:solidFill>
          </p:spPr>
        </p:sp>
        <p:sp>
          <p:nvSpPr>
            <p:cNvPr name="TextBox 4" id="4"/>
            <p:cNvSpPr txBox="true"/>
            <p:nvPr/>
          </p:nvSpPr>
          <p:spPr>
            <a:xfrm>
              <a:off x="0" y="-38100"/>
              <a:ext cx="726478" cy="10285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574847"/>
            <a:ext cx="1856645" cy="68071"/>
            <a:chOff x="0" y="0"/>
            <a:chExt cx="488993" cy="17928"/>
          </a:xfrm>
        </p:grpSpPr>
        <p:sp>
          <p:nvSpPr>
            <p:cNvPr name="Freeform 6" id="6"/>
            <p:cNvSpPr/>
            <p:nvPr/>
          </p:nvSpPr>
          <p:spPr>
            <a:xfrm flipH="false" flipV="false" rot="0">
              <a:off x="0" y="0"/>
              <a:ext cx="488993" cy="17928"/>
            </a:xfrm>
            <a:custGeom>
              <a:avLst/>
              <a:gdLst/>
              <a:ahLst/>
              <a:cxnLst/>
              <a:rect r="r" b="b" t="t" l="l"/>
              <a:pathLst>
                <a:path h="17928" w="488993">
                  <a:moveTo>
                    <a:pt x="0" y="0"/>
                  </a:moveTo>
                  <a:lnTo>
                    <a:pt x="488993" y="0"/>
                  </a:lnTo>
                  <a:lnTo>
                    <a:pt x="488993" y="17928"/>
                  </a:lnTo>
                  <a:lnTo>
                    <a:pt x="0" y="17928"/>
                  </a:lnTo>
                  <a:close/>
                </a:path>
              </a:pathLst>
            </a:custGeom>
            <a:solidFill>
              <a:srgbClr val="F9B314"/>
            </a:solidFill>
          </p:spPr>
        </p:sp>
        <p:sp>
          <p:nvSpPr>
            <p:cNvPr name="TextBox 7" id="7"/>
            <p:cNvSpPr txBox="true"/>
            <p:nvPr/>
          </p:nvSpPr>
          <p:spPr>
            <a:xfrm>
              <a:off x="0" y="-38100"/>
              <a:ext cx="488993" cy="56028"/>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1248640" y="5934122"/>
            <a:ext cx="7036370" cy="4117985"/>
          </a:xfrm>
          <a:custGeom>
            <a:avLst/>
            <a:gdLst/>
            <a:ahLst/>
            <a:cxnLst/>
            <a:rect r="r" b="b" t="t" l="l"/>
            <a:pathLst>
              <a:path h="4117985" w="7036370">
                <a:moveTo>
                  <a:pt x="0" y="0"/>
                </a:moveTo>
                <a:lnTo>
                  <a:pt x="7036370" y="0"/>
                </a:lnTo>
                <a:lnTo>
                  <a:pt x="7036370" y="4117984"/>
                </a:lnTo>
                <a:lnTo>
                  <a:pt x="0" y="4117984"/>
                </a:lnTo>
                <a:lnTo>
                  <a:pt x="0" y="0"/>
                </a:lnTo>
                <a:close/>
              </a:path>
            </a:pathLst>
          </a:custGeom>
          <a:blipFill>
            <a:blip r:embed="rId3"/>
            <a:stretch>
              <a:fillRect l="0" t="-4237" r="-3226" b="-4237"/>
            </a:stretch>
          </a:blipFill>
        </p:spPr>
      </p:sp>
      <p:sp>
        <p:nvSpPr>
          <p:cNvPr name="Freeform 9" id="9"/>
          <p:cNvSpPr/>
          <p:nvPr/>
        </p:nvSpPr>
        <p:spPr>
          <a:xfrm flipH="false" flipV="false" rot="0">
            <a:off x="1028700" y="6084891"/>
            <a:ext cx="6022007" cy="3816447"/>
          </a:xfrm>
          <a:custGeom>
            <a:avLst/>
            <a:gdLst/>
            <a:ahLst/>
            <a:cxnLst/>
            <a:rect r="r" b="b" t="t" l="l"/>
            <a:pathLst>
              <a:path h="3816447" w="6022007">
                <a:moveTo>
                  <a:pt x="0" y="0"/>
                </a:moveTo>
                <a:lnTo>
                  <a:pt x="6022007" y="0"/>
                </a:lnTo>
                <a:lnTo>
                  <a:pt x="6022007" y="3816447"/>
                </a:lnTo>
                <a:lnTo>
                  <a:pt x="0" y="3816447"/>
                </a:lnTo>
                <a:lnTo>
                  <a:pt x="0" y="0"/>
                </a:lnTo>
                <a:close/>
              </a:path>
            </a:pathLst>
          </a:custGeom>
          <a:blipFill>
            <a:blip r:embed="rId4"/>
            <a:stretch>
              <a:fillRect l="0" t="0" r="0" b="0"/>
            </a:stretch>
          </a:blipFill>
        </p:spPr>
      </p:sp>
      <p:sp>
        <p:nvSpPr>
          <p:cNvPr name="TextBox 10" id="10"/>
          <p:cNvSpPr txBox="true"/>
          <p:nvPr/>
        </p:nvSpPr>
        <p:spPr>
          <a:xfrm rot="0">
            <a:off x="1028700" y="2233088"/>
            <a:ext cx="12188438" cy="1519809"/>
          </a:xfrm>
          <a:prstGeom prst="rect">
            <a:avLst/>
          </a:prstGeom>
        </p:spPr>
        <p:txBody>
          <a:bodyPr anchor="t" rtlCol="false" tIns="0" lIns="0" bIns="0" rIns="0">
            <a:spAutoFit/>
          </a:bodyPr>
          <a:lstStyle/>
          <a:p>
            <a:pPr algn="l">
              <a:lnSpc>
                <a:spcPts val="3947"/>
              </a:lnSpc>
            </a:pPr>
            <a:r>
              <a:rPr lang="en-US" sz="4200" b="true">
                <a:solidFill>
                  <a:srgbClr val="1211CA"/>
                </a:solidFill>
                <a:latin typeface="Montserrat Ultra-Bold"/>
                <a:ea typeface="Montserrat Ultra-Bold"/>
                <a:cs typeface="Montserrat Ultra-Bold"/>
                <a:sym typeface="Montserrat Ultra-Bold"/>
              </a:rPr>
              <a:t>Beyond the machine, we engineer the tools that guarantee quality and efficiency in your production line.</a:t>
            </a:r>
          </a:p>
        </p:txBody>
      </p:sp>
      <p:sp>
        <p:nvSpPr>
          <p:cNvPr name="TextBox 11" id="11"/>
          <p:cNvSpPr txBox="true"/>
          <p:nvPr/>
        </p:nvSpPr>
        <p:spPr>
          <a:xfrm rot="0">
            <a:off x="1028700" y="4000547"/>
            <a:ext cx="12903128" cy="1657350"/>
          </a:xfrm>
          <a:prstGeom prst="rect">
            <a:avLst/>
          </a:prstGeom>
        </p:spPr>
        <p:txBody>
          <a:bodyPr anchor="t" rtlCol="false" tIns="0" lIns="0" bIns="0" rIns="0">
            <a:spAutoFit/>
          </a:bodyPr>
          <a:lstStyle/>
          <a:p>
            <a:pPr algn="l" marL="539749" indent="-269875" lvl="1">
              <a:lnSpc>
                <a:spcPts val="3374"/>
              </a:lnSpc>
              <a:spcBef>
                <a:spcPct val="0"/>
              </a:spcBef>
              <a:buFont typeface="Arial"/>
              <a:buChar char="•"/>
            </a:pPr>
            <a:r>
              <a:rPr lang="en-US" b="true" sz="2499" strike="noStrike" u="none">
                <a:solidFill>
                  <a:srgbClr val="2D262A"/>
                </a:solidFill>
                <a:latin typeface="Montserrat Medium"/>
                <a:ea typeface="Montserrat Medium"/>
                <a:cs typeface="Montserrat Medium"/>
                <a:sym typeface="Montserrat Medium"/>
              </a:rPr>
              <a:t>W</a:t>
            </a:r>
            <a:r>
              <a:rPr lang="en-US" b="true" sz="2499" strike="noStrike" u="none">
                <a:solidFill>
                  <a:srgbClr val="2D262A"/>
                </a:solidFill>
                <a:latin typeface="Montserrat Medium"/>
                <a:ea typeface="Montserrat Medium"/>
                <a:cs typeface="Montserrat Medium"/>
                <a:sym typeface="Montserrat Medium"/>
              </a:rPr>
              <a:t>hether it's for high volume serial production or a complex special manufacturing project, w</a:t>
            </a:r>
            <a:r>
              <a:rPr lang="en-US" b="true" sz="2499" strike="noStrike" u="none">
                <a:solidFill>
                  <a:srgbClr val="2D262A"/>
                </a:solidFill>
                <a:latin typeface="Montserrat Medium"/>
                <a:ea typeface="Montserrat Medium"/>
                <a:cs typeface="Montserrat Medium"/>
                <a:sym typeface="Montserrat Medium"/>
              </a:rPr>
              <a:t>e design and manufacture custom fixtures and apparatuses</a:t>
            </a:r>
            <a:r>
              <a:rPr lang="en-US" b="true" sz="2499" strike="noStrike" u="none">
                <a:solidFill>
                  <a:srgbClr val="2D262A"/>
                </a:solidFill>
                <a:latin typeface="Montserrat Medium"/>
                <a:ea typeface="Montserrat Medium"/>
                <a:cs typeface="Montserrat Medium"/>
                <a:sym typeface="Montserrat Medium"/>
              </a:rPr>
              <a:t>.</a:t>
            </a:r>
            <a:r>
              <a:rPr lang="en-US" b="true" sz="2499" strike="noStrike" u="none">
                <a:solidFill>
                  <a:srgbClr val="2D262A"/>
                </a:solidFill>
                <a:latin typeface="Montserrat Medium"/>
                <a:ea typeface="Montserrat Medium"/>
                <a:cs typeface="Montserrat Medium"/>
                <a:sym typeface="Montserrat Medium"/>
              </a:rPr>
              <a:t> </a:t>
            </a:r>
            <a:r>
              <a:rPr lang="en-US" b="true" sz="2499" strike="noStrike" u="none">
                <a:solidFill>
                  <a:srgbClr val="2D262A"/>
                </a:solidFill>
                <a:latin typeface="Montserrat Medium"/>
                <a:ea typeface="Montserrat Medium"/>
                <a:cs typeface="Montserrat Medium"/>
                <a:sym typeface="Montserrat Medium"/>
              </a:rPr>
              <a:t>T</a:t>
            </a:r>
            <a:r>
              <a:rPr lang="en-US" b="true" sz="2499" strike="noStrike" u="none">
                <a:solidFill>
                  <a:srgbClr val="2D262A"/>
                </a:solidFill>
                <a:latin typeface="Montserrat Medium"/>
                <a:ea typeface="Montserrat Medium"/>
                <a:cs typeface="Montserrat Medium"/>
                <a:sym typeface="Montserrat Medium"/>
              </a:rPr>
              <a:t>ailored to your specific parts</a:t>
            </a:r>
            <a:r>
              <a:rPr lang="en-US" b="true" sz="2499" strike="noStrike" u="none">
                <a:solidFill>
                  <a:srgbClr val="2D262A"/>
                </a:solidFill>
                <a:latin typeface="Montserrat Medium"/>
                <a:ea typeface="Montserrat Medium"/>
                <a:cs typeface="Montserrat Medium"/>
                <a:sym typeface="Montserrat Medium"/>
              </a:rPr>
              <a:t>,</a:t>
            </a:r>
            <a:r>
              <a:rPr lang="en-US" b="true" sz="2499" strike="noStrike" u="none">
                <a:solidFill>
                  <a:srgbClr val="2D262A"/>
                </a:solidFill>
                <a:latin typeface="Montserrat Medium"/>
                <a:ea typeface="Montserrat Medium"/>
                <a:cs typeface="Montserrat Medium"/>
                <a:sym typeface="Montserrat Medium"/>
              </a:rPr>
              <a:t> </a:t>
            </a:r>
            <a:r>
              <a:rPr lang="en-US" b="true" sz="2499" strike="noStrike" u="none">
                <a:solidFill>
                  <a:srgbClr val="2D262A"/>
                </a:solidFill>
                <a:latin typeface="Montserrat Medium"/>
                <a:ea typeface="Montserrat Medium"/>
                <a:cs typeface="Montserrat Medium"/>
                <a:sym typeface="Montserrat Medium"/>
              </a:rPr>
              <a:t>t</a:t>
            </a:r>
            <a:r>
              <a:rPr lang="en-US" b="true" sz="2499" strike="noStrike" u="none">
                <a:solidFill>
                  <a:srgbClr val="2D262A"/>
                </a:solidFill>
                <a:latin typeface="Montserrat Medium"/>
                <a:ea typeface="Montserrat Medium"/>
                <a:cs typeface="Montserrat Medium"/>
                <a:sym typeface="Montserrat Medium"/>
              </a:rPr>
              <a:t>hese tools </a:t>
            </a:r>
            <a:r>
              <a:rPr lang="en-US" b="true" sz="2499" strike="noStrike" u="none">
                <a:solidFill>
                  <a:srgbClr val="2D262A"/>
                </a:solidFill>
                <a:latin typeface="Montserrat Medium"/>
                <a:ea typeface="Montserrat Medium"/>
                <a:cs typeface="Montserrat Medium"/>
                <a:sym typeface="Montserrat Medium"/>
              </a:rPr>
              <a:t>gu</a:t>
            </a:r>
            <a:r>
              <a:rPr lang="en-US" b="true" sz="2499" strike="noStrike" u="none">
                <a:solidFill>
                  <a:srgbClr val="2D262A"/>
                </a:solidFill>
                <a:latin typeface="Montserrat Medium"/>
                <a:ea typeface="Montserrat Medium"/>
                <a:cs typeface="Montserrat Medium"/>
                <a:sym typeface="Montserrat Medium"/>
              </a:rPr>
              <a:t>ar</a:t>
            </a:r>
            <a:r>
              <a:rPr lang="en-US" b="true" sz="2499" strike="noStrike" u="none">
                <a:solidFill>
                  <a:srgbClr val="2D262A"/>
                </a:solidFill>
                <a:latin typeface="Montserrat Medium"/>
                <a:ea typeface="Montserrat Medium"/>
                <a:cs typeface="Montserrat Medium"/>
                <a:sym typeface="Montserrat Medium"/>
              </a:rPr>
              <a:t>a</a:t>
            </a:r>
            <a:r>
              <a:rPr lang="en-US" b="true" sz="2499" strike="noStrike" u="none">
                <a:solidFill>
                  <a:srgbClr val="2D262A"/>
                </a:solidFill>
                <a:latin typeface="Montserrat Medium"/>
                <a:ea typeface="Montserrat Medium"/>
                <a:cs typeface="Montserrat Medium"/>
                <a:sym typeface="Montserrat Medium"/>
              </a:rPr>
              <a:t>nt</a:t>
            </a:r>
            <a:r>
              <a:rPr lang="en-US" b="true" sz="2499" strike="noStrike" u="none">
                <a:solidFill>
                  <a:srgbClr val="2D262A"/>
                </a:solidFill>
                <a:latin typeface="Montserrat Medium"/>
                <a:ea typeface="Montserrat Medium"/>
                <a:cs typeface="Montserrat Medium"/>
                <a:sym typeface="Montserrat Medium"/>
              </a:rPr>
              <a:t>ee </a:t>
            </a:r>
            <a:r>
              <a:rPr lang="en-US" b="true" sz="2499" strike="noStrike" u="none">
                <a:solidFill>
                  <a:srgbClr val="2D262A"/>
                </a:solidFill>
                <a:latin typeface="Montserrat Medium"/>
                <a:ea typeface="Montserrat Medium"/>
                <a:cs typeface="Montserrat Medium"/>
                <a:sym typeface="Montserrat Medium"/>
              </a:rPr>
              <a:t>a</a:t>
            </a:r>
            <a:r>
              <a:rPr lang="en-US" b="true" sz="2499" strike="noStrike" u="none">
                <a:solidFill>
                  <a:srgbClr val="2D262A"/>
                </a:solidFill>
                <a:latin typeface="Montserrat Medium"/>
                <a:ea typeface="Montserrat Medium"/>
                <a:cs typeface="Montserrat Medium"/>
                <a:sym typeface="Montserrat Medium"/>
              </a:rPr>
              <a:t>bs</a:t>
            </a:r>
            <a:r>
              <a:rPr lang="en-US" b="true" sz="2499" strike="noStrike" u="none">
                <a:solidFill>
                  <a:srgbClr val="2D262A"/>
                </a:solidFill>
                <a:latin typeface="Montserrat Medium"/>
                <a:ea typeface="Montserrat Medium"/>
                <a:cs typeface="Montserrat Medium"/>
                <a:sym typeface="Montserrat Medium"/>
              </a:rPr>
              <a:t>o</a:t>
            </a:r>
            <a:r>
              <a:rPr lang="en-US" b="true" sz="2499" strike="noStrike" u="none">
                <a:solidFill>
                  <a:srgbClr val="2D262A"/>
                </a:solidFill>
                <a:latin typeface="Montserrat Medium"/>
                <a:ea typeface="Montserrat Medium"/>
                <a:cs typeface="Montserrat Medium"/>
                <a:sym typeface="Montserrat Medium"/>
              </a:rPr>
              <a:t>lute</a:t>
            </a:r>
            <a:r>
              <a:rPr lang="en-US" b="true" sz="2499" strike="noStrike" u="none">
                <a:solidFill>
                  <a:srgbClr val="2D262A"/>
                </a:solidFill>
                <a:latin typeface="Montserrat Medium"/>
                <a:ea typeface="Montserrat Medium"/>
                <a:cs typeface="Montserrat Medium"/>
                <a:sym typeface="Montserrat Medium"/>
              </a:rPr>
              <a:t> p</a:t>
            </a:r>
            <a:r>
              <a:rPr lang="en-US" b="true" sz="2499" strike="noStrike" u="none">
                <a:solidFill>
                  <a:srgbClr val="2D262A"/>
                </a:solidFill>
                <a:latin typeface="Montserrat Medium"/>
                <a:ea typeface="Montserrat Medium"/>
                <a:cs typeface="Montserrat Medium"/>
                <a:sym typeface="Montserrat Medium"/>
              </a:rPr>
              <a:t>reci</a:t>
            </a:r>
            <a:r>
              <a:rPr lang="en-US" b="true" sz="2499" strike="noStrike" u="none">
                <a:solidFill>
                  <a:srgbClr val="2D262A"/>
                </a:solidFill>
                <a:latin typeface="Montserrat Medium"/>
                <a:ea typeface="Montserrat Medium"/>
                <a:cs typeface="Montserrat Medium"/>
                <a:sym typeface="Montserrat Medium"/>
              </a:rPr>
              <a:t>sion and </a:t>
            </a:r>
            <a:r>
              <a:rPr lang="en-US" b="true" sz="2499" strike="noStrike" u="none">
                <a:solidFill>
                  <a:srgbClr val="2D262A"/>
                </a:solidFill>
                <a:latin typeface="Montserrat Medium"/>
                <a:ea typeface="Montserrat Medium"/>
                <a:cs typeface="Montserrat Medium"/>
                <a:sym typeface="Montserrat Medium"/>
              </a:rPr>
              <a:t>re</a:t>
            </a:r>
            <a:r>
              <a:rPr lang="en-US" b="true" sz="2499" strike="noStrike" u="none">
                <a:solidFill>
                  <a:srgbClr val="2D262A"/>
                </a:solidFill>
                <a:latin typeface="Montserrat Medium"/>
                <a:ea typeface="Montserrat Medium"/>
                <a:cs typeface="Montserrat Medium"/>
                <a:sym typeface="Montserrat Medium"/>
              </a:rPr>
              <a:t>pe</a:t>
            </a:r>
            <a:r>
              <a:rPr lang="en-US" b="true" sz="2499" strike="noStrike" u="none">
                <a:solidFill>
                  <a:srgbClr val="2D262A"/>
                </a:solidFill>
                <a:latin typeface="Montserrat Medium"/>
                <a:ea typeface="Montserrat Medium"/>
                <a:cs typeface="Montserrat Medium"/>
                <a:sym typeface="Montserrat Medium"/>
              </a:rPr>
              <a:t>a</a:t>
            </a:r>
            <a:r>
              <a:rPr lang="en-US" b="true" sz="2499" strike="noStrike" u="none">
                <a:solidFill>
                  <a:srgbClr val="2D262A"/>
                </a:solidFill>
                <a:latin typeface="Montserrat Medium"/>
                <a:ea typeface="Montserrat Medium"/>
                <a:cs typeface="Montserrat Medium"/>
                <a:sym typeface="Montserrat Medium"/>
              </a:rPr>
              <a:t>t</a:t>
            </a:r>
            <a:r>
              <a:rPr lang="en-US" b="true" sz="2499" strike="noStrike" u="none">
                <a:solidFill>
                  <a:srgbClr val="2D262A"/>
                </a:solidFill>
                <a:latin typeface="Montserrat Medium"/>
                <a:ea typeface="Montserrat Medium"/>
                <a:cs typeface="Montserrat Medium"/>
                <a:sym typeface="Montserrat Medium"/>
              </a:rPr>
              <a:t>abil</a:t>
            </a:r>
            <a:r>
              <a:rPr lang="en-US" b="true" sz="2499" strike="noStrike" u="none">
                <a:solidFill>
                  <a:srgbClr val="2D262A"/>
                </a:solidFill>
                <a:latin typeface="Montserrat Medium"/>
                <a:ea typeface="Montserrat Medium"/>
                <a:cs typeface="Montserrat Medium"/>
                <a:sym typeface="Montserrat Medium"/>
              </a:rPr>
              <a:t>it</a:t>
            </a:r>
            <a:r>
              <a:rPr lang="en-US" b="true" sz="2499" strike="noStrike" u="none">
                <a:solidFill>
                  <a:srgbClr val="2D262A"/>
                </a:solidFill>
                <a:latin typeface="Montserrat Medium"/>
                <a:ea typeface="Montserrat Medium"/>
                <a:cs typeface="Montserrat Medium"/>
                <a:sym typeface="Montserrat Medium"/>
              </a:rPr>
              <a:t>y</a:t>
            </a:r>
            <a:r>
              <a:rPr lang="en-US" b="true" sz="2499" strike="noStrike" u="none">
                <a:solidFill>
                  <a:srgbClr val="2D262A"/>
                </a:solidFill>
                <a:latin typeface="Montserrat Medium"/>
                <a:ea typeface="Montserrat Medium"/>
                <a:cs typeface="Montserrat Medium"/>
                <a:sym typeface="Montserrat Medium"/>
              </a:rPr>
              <a:t>.</a:t>
            </a:r>
          </a:p>
        </p:txBody>
      </p:sp>
      <p:sp>
        <p:nvSpPr>
          <p:cNvPr name="TextBox 12" id="12"/>
          <p:cNvSpPr txBox="true"/>
          <p:nvPr/>
        </p:nvSpPr>
        <p:spPr>
          <a:xfrm rot="0">
            <a:off x="13217138" y="844922"/>
            <a:ext cx="4308031" cy="1251585"/>
          </a:xfrm>
          <a:prstGeom prst="rect">
            <a:avLst/>
          </a:prstGeom>
        </p:spPr>
        <p:txBody>
          <a:bodyPr anchor="t" rtlCol="false" tIns="0" lIns="0" bIns="0" rIns="0">
            <a:spAutoFit/>
          </a:bodyPr>
          <a:lstStyle/>
          <a:p>
            <a:pPr algn="r">
              <a:lnSpc>
                <a:spcPts val="5040"/>
              </a:lnSpc>
            </a:pPr>
            <a:r>
              <a:rPr lang="en-US" b="true" sz="3600">
                <a:solidFill>
                  <a:srgbClr val="101010"/>
                </a:solidFill>
                <a:latin typeface="Montserrat Medium"/>
                <a:ea typeface="Montserrat Medium"/>
                <a:cs typeface="Montserrat Medium"/>
                <a:sym typeface="Montserrat Medium"/>
              </a:rPr>
              <a:t>Fixtures &amp; Apparatus Design</a:t>
            </a:r>
          </a:p>
        </p:txBody>
      </p:sp>
      <p:sp>
        <p:nvSpPr>
          <p:cNvPr name="TextBox 13" id="13"/>
          <p:cNvSpPr txBox="true"/>
          <p:nvPr/>
        </p:nvSpPr>
        <p:spPr>
          <a:xfrm rot="0">
            <a:off x="1028700" y="981075"/>
            <a:ext cx="5351059" cy="405765"/>
          </a:xfrm>
          <a:prstGeom prst="rect">
            <a:avLst/>
          </a:prstGeom>
        </p:spPr>
        <p:txBody>
          <a:bodyPr anchor="t" rtlCol="false" tIns="0" lIns="0" bIns="0" rIns="0">
            <a:spAutoFit/>
          </a:bodyPr>
          <a:lstStyle/>
          <a:p>
            <a:pPr algn="l">
              <a:lnSpc>
                <a:spcPts val="3359"/>
              </a:lnSpc>
            </a:pPr>
            <a:r>
              <a:rPr lang="en-US" sz="2400">
                <a:solidFill>
                  <a:srgbClr val="101010"/>
                </a:solidFill>
                <a:latin typeface="Allrounder Monument"/>
                <a:ea typeface="Allrounder Monument"/>
                <a:cs typeface="Allrounder Monument"/>
                <a:sym typeface="Allrounder Monument"/>
              </a:rPr>
              <a:t>OPTIMUM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766825" y="2372732"/>
            <a:ext cx="2758345" cy="245871"/>
            <a:chOff x="0" y="0"/>
            <a:chExt cx="726478" cy="64756"/>
          </a:xfrm>
        </p:grpSpPr>
        <p:sp>
          <p:nvSpPr>
            <p:cNvPr name="Freeform 3" id="3"/>
            <p:cNvSpPr/>
            <p:nvPr/>
          </p:nvSpPr>
          <p:spPr>
            <a:xfrm flipH="false" flipV="false" rot="0">
              <a:off x="0" y="0"/>
              <a:ext cx="726478" cy="64756"/>
            </a:xfrm>
            <a:custGeom>
              <a:avLst/>
              <a:gdLst/>
              <a:ahLst/>
              <a:cxnLst/>
              <a:rect r="r" b="b" t="t" l="l"/>
              <a:pathLst>
                <a:path h="64756" w="726478">
                  <a:moveTo>
                    <a:pt x="0" y="0"/>
                  </a:moveTo>
                  <a:lnTo>
                    <a:pt x="726478" y="0"/>
                  </a:lnTo>
                  <a:lnTo>
                    <a:pt x="726478" y="64756"/>
                  </a:lnTo>
                  <a:lnTo>
                    <a:pt x="0" y="64756"/>
                  </a:lnTo>
                  <a:close/>
                </a:path>
              </a:pathLst>
            </a:custGeom>
            <a:solidFill>
              <a:srgbClr val="F9B314"/>
            </a:solidFill>
          </p:spPr>
        </p:sp>
        <p:sp>
          <p:nvSpPr>
            <p:cNvPr name="TextBox 4" id="4"/>
            <p:cNvSpPr txBox="true"/>
            <p:nvPr/>
          </p:nvSpPr>
          <p:spPr>
            <a:xfrm>
              <a:off x="0" y="-38100"/>
              <a:ext cx="726478" cy="10285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574847"/>
            <a:ext cx="1856645" cy="68071"/>
            <a:chOff x="0" y="0"/>
            <a:chExt cx="488993" cy="17928"/>
          </a:xfrm>
        </p:grpSpPr>
        <p:sp>
          <p:nvSpPr>
            <p:cNvPr name="Freeform 6" id="6"/>
            <p:cNvSpPr/>
            <p:nvPr/>
          </p:nvSpPr>
          <p:spPr>
            <a:xfrm flipH="false" flipV="false" rot="0">
              <a:off x="0" y="0"/>
              <a:ext cx="488993" cy="17928"/>
            </a:xfrm>
            <a:custGeom>
              <a:avLst/>
              <a:gdLst/>
              <a:ahLst/>
              <a:cxnLst/>
              <a:rect r="r" b="b" t="t" l="l"/>
              <a:pathLst>
                <a:path h="17928" w="488993">
                  <a:moveTo>
                    <a:pt x="0" y="0"/>
                  </a:moveTo>
                  <a:lnTo>
                    <a:pt x="488993" y="0"/>
                  </a:lnTo>
                  <a:lnTo>
                    <a:pt x="488993" y="17928"/>
                  </a:lnTo>
                  <a:lnTo>
                    <a:pt x="0" y="17928"/>
                  </a:lnTo>
                  <a:close/>
                </a:path>
              </a:pathLst>
            </a:custGeom>
            <a:solidFill>
              <a:srgbClr val="F9B314"/>
            </a:solidFill>
          </p:spPr>
        </p:sp>
        <p:sp>
          <p:nvSpPr>
            <p:cNvPr name="TextBox 7" id="7"/>
            <p:cNvSpPr txBox="true"/>
            <p:nvPr/>
          </p:nvSpPr>
          <p:spPr>
            <a:xfrm>
              <a:off x="0" y="-38100"/>
              <a:ext cx="488993" cy="56028"/>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5400000">
            <a:off x="2260847" y="2127373"/>
            <a:ext cx="5449778" cy="9461590"/>
          </a:xfrm>
          <a:custGeom>
            <a:avLst/>
            <a:gdLst/>
            <a:ahLst/>
            <a:cxnLst/>
            <a:rect r="r" b="b" t="t" l="l"/>
            <a:pathLst>
              <a:path h="9461590" w="5449778">
                <a:moveTo>
                  <a:pt x="0" y="0"/>
                </a:moveTo>
                <a:lnTo>
                  <a:pt x="5449778" y="0"/>
                </a:lnTo>
                <a:lnTo>
                  <a:pt x="5449778" y="9461590"/>
                </a:lnTo>
                <a:lnTo>
                  <a:pt x="0" y="9461590"/>
                </a:lnTo>
                <a:lnTo>
                  <a:pt x="0" y="0"/>
                </a:lnTo>
                <a:close/>
              </a:path>
            </a:pathLst>
          </a:custGeom>
          <a:blipFill>
            <a:blip r:embed="rId3"/>
            <a:stretch>
              <a:fillRect l="0" t="-195" r="0" b="-195"/>
            </a:stretch>
          </a:blipFill>
        </p:spPr>
      </p:sp>
      <p:sp>
        <p:nvSpPr>
          <p:cNvPr name="TextBox 9" id="9"/>
          <p:cNvSpPr txBox="true"/>
          <p:nvPr/>
        </p:nvSpPr>
        <p:spPr>
          <a:xfrm rot="0">
            <a:off x="1028700" y="2233088"/>
            <a:ext cx="7914072" cy="1024509"/>
          </a:xfrm>
          <a:prstGeom prst="rect">
            <a:avLst/>
          </a:prstGeom>
        </p:spPr>
        <p:txBody>
          <a:bodyPr anchor="t" rtlCol="false" tIns="0" lIns="0" bIns="0" rIns="0">
            <a:spAutoFit/>
          </a:bodyPr>
          <a:lstStyle/>
          <a:p>
            <a:pPr algn="l">
              <a:lnSpc>
                <a:spcPts val="3947"/>
              </a:lnSpc>
            </a:pPr>
            <a:r>
              <a:rPr lang="en-US" sz="4200" b="true">
                <a:solidFill>
                  <a:srgbClr val="1211CA"/>
                </a:solidFill>
                <a:latin typeface="Montserrat Ultra-Bold"/>
                <a:ea typeface="Montserrat Ultra-Bold"/>
                <a:cs typeface="Montserrat Ultra-Bold"/>
                <a:sym typeface="Montserrat Ultra-Bold"/>
              </a:rPr>
              <a:t>Hydraulic System Design for Power and Precision</a:t>
            </a:r>
          </a:p>
        </p:txBody>
      </p:sp>
      <p:sp>
        <p:nvSpPr>
          <p:cNvPr name="TextBox 10" id="10"/>
          <p:cNvSpPr txBox="true"/>
          <p:nvPr/>
        </p:nvSpPr>
        <p:spPr>
          <a:xfrm rot="0">
            <a:off x="10294547" y="4104704"/>
            <a:ext cx="7230622" cy="5307330"/>
          </a:xfrm>
          <a:prstGeom prst="rect">
            <a:avLst/>
          </a:prstGeom>
        </p:spPr>
        <p:txBody>
          <a:bodyPr anchor="t" rtlCol="false" tIns="0" lIns="0" bIns="0" rIns="0">
            <a:spAutoFit/>
          </a:bodyPr>
          <a:lstStyle/>
          <a:p>
            <a:pPr algn="l" marL="518160" indent="-259080" lvl="1">
              <a:lnSpc>
                <a:spcPts val="3240"/>
              </a:lnSpc>
              <a:spcBef>
                <a:spcPct val="0"/>
              </a:spcBef>
              <a:buFont typeface="Arial"/>
              <a:buChar char="•"/>
            </a:pPr>
            <a:r>
              <a:rPr lang="en-US" b="true" sz="2400">
                <a:solidFill>
                  <a:srgbClr val="2D262A"/>
                </a:solidFill>
                <a:latin typeface="Montserrat Bold"/>
                <a:ea typeface="Montserrat Bold"/>
                <a:cs typeface="Montserrat Bold"/>
                <a:sym typeface="Montserrat Bold"/>
              </a:rPr>
              <a:t>Ci</a:t>
            </a:r>
            <a:r>
              <a:rPr lang="en-US" b="true" sz="2400" strike="noStrike" u="none">
                <a:solidFill>
                  <a:srgbClr val="2D262A"/>
                </a:solidFill>
                <a:latin typeface="Montserrat Bold"/>
                <a:ea typeface="Montserrat Bold"/>
                <a:cs typeface="Montserrat Bold"/>
                <a:sym typeface="Montserrat Bold"/>
              </a:rPr>
              <a:t>r</a:t>
            </a:r>
            <a:r>
              <a:rPr lang="en-US" b="true" sz="2400" strike="noStrike" u="none">
                <a:solidFill>
                  <a:srgbClr val="2D262A"/>
                </a:solidFill>
                <a:latin typeface="Montserrat Bold"/>
                <a:ea typeface="Montserrat Bold"/>
                <a:cs typeface="Montserrat Bold"/>
                <a:sym typeface="Montserrat Bold"/>
              </a:rPr>
              <a:t>cu</a:t>
            </a:r>
            <a:r>
              <a:rPr lang="en-US" b="true" sz="2400" strike="noStrike" u="none">
                <a:solidFill>
                  <a:srgbClr val="2D262A"/>
                </a:solidFill>
                <a:latin typeface="Montserrat Bold"/>
                <a:ea typeface="Montserrat Bold"/>
                <a:cs typeface="Montserrat Bold"/>
                <a:sym typeface="Montserrat Bold"/>
              </a:rPr>
              <a:t>it </a:t>
            </a:r>
            <a:r>
              <a:rPr lang="en-US" b="true" sz="2400" strike="noStrike" u="none">
                <a:solidFill>
                  <a:srgbClr val="2D262A"/>
                </a:solidFill>
                <a:latin typeface="Montserrat Bold"/>
                <a:ea typeface="Montserrat Bold"/>
                <a:cs typeface="Montserrat Bold"/>
                <a:sym typeface="Montserrat Bold"/>
              </a:rPr>
              <a:t>D</a:t>
            </a:r>
            <a:r>
              <a:rPr lang="en-US" b="true" sz="2400" strike="noStrike" u="none">
                <a:solidFill>
                  <a:srgbClr val="2D262A"/>
                </a:solidFill>
                <a:latin typeface="Montserrat Bold"/>
                <a:ea typeface="Montserrat Bold"/>
                <a:cs typeface="Montserrat Bold"/>
                <a:sym typeface="Montserrat Bold"/>
              </a:rPr>
              <a:t>esi</a:t>
            </a:r>
            <a:r>
              <a:rPr lang="en-US" b="true" sz="2400" strike="noStrike" u="none">
                <a:solidFill>
                  <a:srgbClr val="2D262A"/>
                </a:solidFill>
                <a:latin typeface="Montserrat Bold"/>
                <a:ea typeface="Montserrat Bold"/>
                <a:cs typeface="Montserrat Bold"/>
                <a:sym typeface="Montserrat Bold"/>
              </a:rPr>
              <a:t>g</a:t>
            </a:r>
            <a:r>
              <a:rPr lang="en-US" b="true" sz="2400" strike="noStrike" u="none">
                <a:solidFill>
                  <a:srgbClr val="2D262A"/>
                </a:solidFill>
                <a:latin typeface="Montserrat Bold"/>
                <a:ea typeface="Montserrat Bold"/>
                <a:cs typeface="Montserrat Bold"/>
                <a:sym typeface="Montserrat Bold"/>
              </a:rPr>
              <a:t>n </a:t>
            </a:r>
            <a:r>
              <a:rPr lang="en-US" b="true" sz="2400" strike="noStrike" u="none">
                <a:solidFill>
                  <a:srgbClr val="2D262A"/>
                </a:solidFill>
                <a:latin typeface="Montserrat Bold"/>
                <a:ea typeface="Montserrat Bold"/>
                <a:cs typeface="Montserrat Bold"/>
                <a:sym typeface="Montserrat Bold"/>
              </a:rPr>
              <a:t>&amp;</a:t>
            </a:r>
            <a:r>
              <a:rPr lang="en-US" b="true" sz="2400" strike="noStrike" u="none">
                <a:solidFill>
                  <a:srgbClr val="2D262A"/>
                </a:solidFill>
                <a:latin typeface="Montserrat Bold"/>
                <a:ea typeface="Montserrat Bold"/>
                <a:cs typeface="Montserrat Bold"/>
                <a:sym typeface="Montserrat Bold"/>
              </a:rPr>
              <a:t> </a:t>
            </a:r>
            <a:r>
              <a:rPr lang="en-US" b="true" sz="2400" strike="noStrike" u="none">
                <a:solidFill>
                  <a:srgbClr val="2D262A"/>
                </a:solidFill>
                <a:latin typeface="Montserrat Bold"/>
                <a:ea typeface="Montserrat Bold"/>
                <a:cs typeface="Montserrat Bold"/>
                <a:sym typeface="Montserrat Bold"/>
              </a:rPr>
              <a:t>C</a:t>
            </a:r>
            <a:r>
              <a:rPr lang="en-US" b="true" sz="2400" strike="noStrike" u="none">
                <a:solidFill>
                  <a:srgbClr val="2D262A"/>
                </a:solidFill>
                <a:latin typeface="Montserrat Bold"/>
                <a:ea typeface="Montserrat Bold"/>
                <a:cs typeface="Montserrat Bold"/>
                <a:sym typeface="Montserrat Bold"/>
              </a:rPr>
              <a:t>alc</a:t>
            </a:r>
            <a:r>
              <a:rPr lang="en-US" b="true" sz="2400" strike="noStrike" u="none">
                <a:solidFill>
                  <a:srgbClr val="2D262A"/>
                </a:solidFill>
                <a:latin typeface="Montserrat Bold"/>
                <a:ea typeface="Montserrat Bold"/>
                <a:cs typeface="Montserrat Bold"/>
                <a:sym typeface="Montserrat Bold"/>
              </a:rPr>
              <a:t>u</a:t>
            </a:r>
            <a:r>
              <a:rPr lang="en-US" b="true" sz="2400" strike="noStrike" u="none">
                <a:solidFill>
                  <a:srgbClr val="2D262A"/>
                </a:solidFill>
                <a:latin typeface="Montserrat Bold"/>
                <a:ea typeface="Montserrat Bold"/>
                <a:cs typeface="Montserrat Bold"/>
                <a:sym typeface="Montserrat Bold"/>
              </a:rPr>
              <a:t>latio</a:t>
            </a:r>
            <a:r>
              <a:rPr lang="en-US" b="true" sz="2400" strike="noStrike" u="none">
                <a:solidFill>
                  <a:srgbClr val="2D262A"/>
                </a:solidFill>
                <a:latin typeface="Montserrat Bold"/>
                <a:ea typeface="Montserrat Bold"/>
                <a:cs typeface="Montserrat Bold"/>
                <a:sym typeface="Montserrat Bold"/>
              </a:rPr>
              <a:t>n:</a:t>
            </a:r>
            <a:r>
              <a:rPr lang="en-US" b="true" sz="2400" strike="noStrike" u="none">
                <a:solidFill>
                  <a:srgbClr val="2D262A"/>
                </a:solidFill>
                <a:latin typeface="Montserrat Medium"/>
                <a:ea typeface="Montserrat Medium"/>
                <a:cs typeface="Montserrat Medium"/>
                <a:sym typeface="Montserrat Medium"/>
              </a:rPr>
              <a:t> </a:t>
            </a:r>
            <a:r>
              <a:rPr lang="en-US" b="true" sz="2400" strike="noStrike" u="none">
                <a:solidFill>
                  <a:srgbClr val="2D262A"/>
                </a:solidFill>
                <a:latin typeface="Montserrat Medium"/>
                <a:ea typeface="Montserrat Medium"/>
                <a:cs typeface="Montserrat Medium"/>
                <a:sym typeface="Montserrat Medium"/>
              </a:rPr>
              <a:t>W</a:t>
            </a:r>
            <a:r>
              <a:rPr lang="en-US" b="true" sz="2400" strike="noStrike" u="none">
                <a:solidFill>
                  <a:srgbClr val="2D262A"/>
                </a:solidFill>
                <a:latin typeface="Montserrat Medium"/>
                <a:ea typeface="Montserrat Medium"/>
                <a:cs typeface="Montserrat Medium"/>
                <a:sym typeface="Montserrat Medium"/>
              </a:rPr>
              <a:t>e design custom hydraulic circuits tailored to the specific force, speed, and control requ</a:t>
            </a:r>
            <a:r>
              <a:rPr lang="en-US" b="true" sz="2400" strike="noStrike" u="none">
                <a:solidFill>
                  <a:srgbClr val="2D262A"/>
                </a:solidFill>
                <a:latin typeface="Montserrat Medium"/>
                <a:ea typeface="Montserrat Medium"/>
                <a:cs typeface="Montserrat Medium"/>
                <a:sym typeface="Montserrat Medium"/>
              </a:rPr>
              <a:t>i</a:t>
            </a:r>
            <a:r>
              <a:rPr lang="en-US" b="true" sz="2400" strike="noStrike" u="none">
                <a:solidFill>
                  <a:srgbClr val="2D262A"/>
                </a:solidFill>
                <a:latin typeface="Montserrat Medium"/>
                <a:ea typeface="Montserrat Medium"/>
                <a:cs typeface="Montserrat Medium"/>
                <a:sym typeface="Montserrat Medium"/>
              </a:rPr>
              <a:t>rements of your machine.</a:t>
            </a:r>
          </a:p>
          <a:p>
            <a:pPr algn="l" marL="518160" indent="-259080" lvl="1">
              <a:lnSpc>
                <a:spcPts val="3240"/>
              </a:lnSpc>
              <a:spcBef>
                <a:spcPct val="0"/>
              </a:spcBef>
              <a:buFont typeface="Arial"/>
              <a:buChar char="•"/>
            </a:pPr>
            <a:r>
              <a:rPr lang="en-US" b="true" sz="2400" strike="noStrike" u="none">
                <a:solidFill>
                  <a:srgbClr val="2D262A"/>
                </a:solidFill>
                <a:latin typeface="Montserrat Bold"/>
                <a:ea typeface="Montserrat Bold"/>
                <a:cs typeface="Montserrat Bold"/>
                <a:sym typeface="Montserrat Bold"/>
              </a:rPr>
              <a:t>Component Selection: </a:t>
            </a:r>
            <a:r>
              <a:rPr lang="en-US" b="true" sz="2400" strike="noStrike" u="none">
                <a:solidFill>
                  <a:srgbClr val="2D262A"/>
                </a:solidFill>
                <a:latin typeface="Montserrat Medium"/>
                <a:ea typeface="Montserrat Medium"/>
                <a:cs typeface="Montserrat Medium"/>
                <a:sym typeface="Montserrat Medium"/>
              </a:rPr>
              <a:t>Based on detailed calculations, we select high quality, industry proven components  from pumps and valves to cylinders and filters  ensuring optimal performance and longevity.</a:t>
            </a:r>
          </a:p>
          <a:p>
            <a:pPr algn="l" marL="518160" indent="-259080" lvl="1">
              <a:lnSpc>
                <a:spcPts val="3240"/>
              </a:lnSpc>
              <a:spcBef>
                <a:spcPct val="0"/>
              </a:spcBef>
              <a:buFont typeface="Arial"/>
              <a:buChar char="•"/>
            </a:pPr>
            <a:r>
              <a:rPr lang="en-US" b="true" sz="2400" strike="noStrike" u="none">
                <a:solidFill>
                  <a:srgbClr val="2D262A"/>
                </a:solidFill>
                <a:latin typeface="Montserrat Bold"/>
                <a:ea typeface="Montserrat Bold"/>
                <a:cs typeface="Montserrat Bold"/>
                <a:sym typeface="Montserrat Bold"/>
              </a:rPr>
              <a:t>Detailed Schematics:</a:t>
            </a:r>
            <a:r>
              <a:rPr lang="en-US" b="true" sz="2400" strike="noStrike" u="none">
                <a:solidFill>
                  <a:srgbClr val="2D262A"/>
                </a:solidFill>
                <a:latin typeface="Montserrat Medium"/>
                <a:ea typeface="Montserrat Medium"/>
                <a:cs typeface="Montserrat Medium"/>
                <a:sym typeface="Montserrat Medium"/>
              </a:rPr>
              <a:t> We provide complete, professional hydraulic schematics, like the one shown, for clear documentation and easy maintenance.</a:t>
            </a:r>
          </a:p>
        </p:txBody>
      </p:sp>
      <p:sp>
        <p:nvSpPr>
          <p:cNvPr name="TextBox 11" id="11"/>
          <p:cNvSpPr txBox="true"/>
          <p:nvPr/>
        </p:nvSpPr>
        <p:spPr>
          <a:xfrm rot="0">
            <a:off x="13217138" y="1483097"/>
            <a:ext cx="4308031" cy="613410"/>
          </a:xfrm>
          <a:prstGeom prst="rect">
            <a:avLst/>
          </a:prstGeom>
        </p:spPr>
        <p:txBody>
          <a:bodyPr anchor="t" rtlCol="false" tIns="0" lIns="0" bIns="0" rIns="0">
            <a:spAutoFit/>
          </a:bodyPr>
          <a:lstStyle/>
          <a:p>
            <a:pPr algn="r">
              <a:lnSpc>
                <a:spcPts val="5040"/>
              </a:lnSpc>
            </a:pPr>
            <a:r>
              <a:rPr lang="en-US" b="true" sz="3600">
                <a:solidFill>
                  <a:srgbClr val="101010"/>
                </a:solidFill>
                <a:latin typeface="Montserrat Medium"/>
                <a:ea typeface="Montserrat Medium"/>
                <a:cs typeface="Montserrat Medium"/>
                <a:sym typeface="Montserrat Medium"/>
              </a:rPr>
              <a:t>Hydraulic System</a:t>
            </a:r>
          </a:p>
        </p:txBody>
      </p:sp>
      <p:sp>
        <p:nvSpPr>
          <p:cNvPr name="TextBox 12" id="12"/>
          <p:cNvSpPr txBox="true"/>
          <p:nvPr/>
        </p:nvSpPr>
        <p:spPr>
          <a:xfrm rot="0">
            <a:off x="1028700" y="981075"/>
            <a:ext cx="5351059" cy="405765"/>
          </a:xfrm>
          <a:prstGeom prst="rect">
            <a:avLst/>
          </a:prstGeom>
        </p:spPr>
        <p:txBody>
          <a:bodyPr anchor="t" rtlCol="false" tIns="0" lIns="0" bIns="0" rIns="0">
            <a:spAutoFit/>
          </a:bodyPr>
          <a:lstStyle/>
          <a:p>
            <a:pPr algn="l">
              <a:lnSpc>
                <a:spcPts val="3359"/>
              </a:lnSpc>
            </a:pPr>
            <a:r>
              <a:rPr lang="en-US" sz="2400">
                <a:solidFill>
                  <a:srgbClr val="101010"/>
                </a:solidFill>
                <a:latin typeface="Allrounder Monument"/>
                <a:ea typeface="Allrounder Monument"/>
                <a:cs typeface="Allrounder Monument"/>
                <a:sym typeface="Allrounder Monument"/>
              </a:rPr>
              <a:t>OPTIMUM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766825" y="2372732"/>
            <a:ext cx="2758345" cy="245871"/>
            <a:chOff x="0" y="0"/>
            <a:chExt cx="726478" cy="64756"/>
          </a:xfrm>
        </p:grpSpPr>
        <p:sp>
          <p:nvSpPr>
            <p:cNvPr name="Freeform 3" id="3"/>
            <p:cNvSpPr/>
            <p:nvPr/>
          </p:nvSpPr>
          <p:spPr>
            <a:xfrm flipH="false" flipV="false" rot="0">
              <a:off x="0" y="0"/>
              <a:ext cx="726478" cy="64756"/>
            </a:xfrm>
            <a:custGeom>
              <a:avLst/>
              <a:gdLst/>
              <a:ahLst/>
              <a:cxnLst/>
              <a:rect r="r" b="b" t="t" l="l"/>
              <a:pathLst>
                <a:path h="64756" w="726478">
                  <a:moveTo>
                    <a:pt x="0" y="0"/>
                  </a:moveTo>
                  <a:lnTo>
                    <a:pt x="726478" y="0"/>
                  </a:lnTo>
                  <a:lnTo>
                    <a:pt x="726478" y="64756"/>
                  </a:lnTo>
                  <a:lnTo>
                    <a:pt x="0" y="64756"/>
                  </a:lnTo>
                  <a:close/>
                </a:path>
              </a:pathLst>
            </a:custGeom>
            <a:solidFill>
              <a:srgbClr val="F9B314"/>
            </a:solidFill>
          </p:spPr>
        </p:sp>
        <p:sp>
          <p:nvSpPr>
            <p:cNvPr name="TextBox 4" id="4"/>
            <p:cNvSpPr txBox="true"/>
            <p:nvPr/>
          </p:nvSpPr>
          <p:spPr>
            <a:xfrm>
              <a:off x="0" y="-38100"/>
              <a:ext cx="726478" cy="10285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574847"/>
            <a:ext cx="1856645" cy="68071"/>
            <a:chOff x="0" y="0"/>
            <a:chExt cx="488993" cy="17928"/>
          </a:xfrm>
        </p:grpSpPr>
        <p:sp>
          <p:nvSpPr>
            <p:cNvPr name="Freeform 6" id="6"/>
            <p:cNvSpPr/>
            <p:nvPr/>
          </p:nvSpPr>
          <p:spPr>
            <a:xfrm flipH="false" flipV="false" rot="0">
              <a:off x="0" y="0"/>
              <a:ext cx="488993" cy="17928"/>
            </a:xfrm>
            <a:custGeom>
              <a:avLst/>
              <a:gdLst/>
              <a:ahLst/>
              <a:cxnLst/>
              <a:rect r="r" b="b" t="t" l="l"/>
              <a:pathLst>
                <a:path h="17928" w="488993">
                  <a:moveTo>
                    <a:pt x="0" y="0"/>
                  </a:moveTo>
                  <a:lnTo>
                    <a:pt x="488993" y="0"/>
                  </a:lnTo>
                  <a:lnTo>
                    <a:pt x="488993" y="17928"/>
                  </a:lnTo>
                  <a:lnTo>
                    <a:pt x="0" y="17928"/>
                  </a:lnTo>
                  <a:close/>
                </a:path>
              </a:pathLst>
            </a:custGeom>
            <a:solidFill>
              <a:srgbClr val="F9B314"/>
            </a:solidFill>
          </p:spPr>
        </p:sp>
        <p:sp>
          <p:nvSpPr>
            <p:cNvPr name="TextBox 7" id="7"/>
            <p:cNvSpPr txBox="true"/>
            <p:nvPr/>
          </p:nvSpPr>
          <p:spPr>
            <a:xfrm>
              <a:off x="0" y="-38100"/>
              <a:ext cx="488993" cy="56028"/>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6319732" y="3218678"/>
            <a:ext cx="5055184" cy="6654609"/>
          </a:xfrm>
          <a:custGeom>
            <a:avLst/>
            <a:gdLst/>
            <a:ahLst/>
            <a:cxnLst/>
            <a:rect r="r" b="b" t="t" l="l"/>
            <a:pathLst>
              <a:path h="6654609" w="5055184">
                <a:moveTo>
                  <a:pt x="0" y="0"/>
                </a:moveTo>
                <a:lnTo>
                  <a:pt x="5055184" y="0"/>
                </a:lnTo>
                <a:lnTo>
                  <a:pt x="5055184" y="6654609"/>
                </a:lnTo>
                <a:lnTo>
                  <a:pt x="0" y="6654609"/>
                </a:lnTo>
                <a:lnTo>
                  <a:pt x="0" y="0"/>
                </a:lnTo>
                <a:close/>
              </a:path>
            </a:pathLst>
          </a:custGeom>
          <a:blipFill>
            <a:blip r:embed="rId3"/>
            <a:stretch>
              <a:fillRect l="0" t="-643" r="0" b="-643"/>
            </a:stretch>
          </a:blipFill>
        </p:spPr>
      </p:sp>
      <p:sp>
        <p:nvSpPr>
          <p:cNvPr name="Freeform 9" id="9"/>
          <p:cNvSpPr/>
          <p:nvPr/>
        </p:nvSpPr>
        <p:spPr>
          <a:xfrm flipH="false" flipV="false" rot="0">
            <a:off x="-375857" y="3479109"/>
            <a:ext cx="6522403" cy="5961708"/>
          </a:xfrm>
          <a:custGeom>
            <a:avLst/>
            <a:gdLst/>
            <a:ahLst/>
            <a:cxnLst/>
            <a:rect r="r" b="b" t="t" l="l"/>
            <a:pathLst>
              <a:path h="5961708" w="6522403">
                <a:moveTo>
                  <a:pt x="0" y="0"/>
                </a:moveTo>
                <a:lnTo>
                  <a:pt x="6522403" y="0"/>
                </a:lnTo>
                <a:lnTo>
                  <a:pt x="6522403" y="5961707"/>
                </a:lnTo>
                <a:lnTo>
                  <a:pt x="0" y="5961707"/>
                </a:lnTo>
                <a:lnTo>
                  <a:pt x="0" y="0"/>
                </a:lnTo>
                <a:close/>
              </a:path>
            </a:pathLst>
          </a:custGeom>
          <a:blipFill>
            <a:blip r:embed="rId4"/>
            <a:stretch>
              <a:fillRect l="-4615" t="0" r="-7708" b="0"/>
            </a:stretch>
          </a:blipFill>
        </p:spPr>
      </p:sp>
      <p:sp>
        <p:nvSpPr>
          <p:cNvPr name="TextBox 10" id="10"/>
          <p:cNvSpPr txBox="true"/>
          <p:nvPr/>
        </p:nvSpPr>
        <p:spPr>
          <a:xfrm rot="0">
            <a:off x="11546366" y="2963816"/>
            <a:ext cx="6739899" cy="6689725"/>
          </a:xfrm>
          <a:prstGeom prst="rect">
            <a:avLst/>
          </a:prstGeom>
        </p:spPr>
        <p:txBody>
          <a:bodyPr anchor="t" rtlCol="false" tIns="0" lIns="0" bIns="0" rIns="0">
            <a:spAutoFit/>
          </a:bodyPr>
          <a:lstStyle/>
          <a:p>
            <a:pPr algn="ctr">
              <a:lnSpc>
                <a:spcPts val="3335"/>
              </a:lnSpc>
            </a:pPr>
          </a:p>
          <a:p>
            <a:pPr algn="ctr">
              <a:lnSpc>
                <a:spcPts val="3335"/>
              </a:lnSpc>
            </a:pPr>
            <a:r>
              <a:rPr lang="en-US" b="true" sz="2300">
                <a:solidFill>
                  <a:srgbClr val="2D262A"/>
                </a:solidFill>
                <a:latin typeface="Montserrat Bold"/>
                <a:ea typeface="Montserrat Bold"/>
                <a:cs typeface="Montserrat Bold"/>
                <a:sym typeface="Montserrat Bold"/>
              </a:rPr>
              <a:t>High Quality Control Panels</a:t>
            </a:r>
            <a:r>
              <a:rPr lang="en-US" sz="2300">
                <a:solidFill>
                  <a:srgbClr val="2D262A"/>
                </a:solidFill>
                <a:latin typeface="Montserrat"/>
                <a:ea typeface="Montserrat"/>
                <a:cs typeface="Montserrat"/>
                <a:sym typeface="Montserrat"/>
              </a:rPr>
              <a:t> </a:t>
            </a:r>
          </a:p>
          <a:p>
            <a:pPr algn="ctr">
              <a:lnSpc>
                <a:spcPts val="3335"/>
              </a:lnSpc>
            </a:pPr>
            <a:r>
              <a:rPr lang="en-US" sz="2300">
                <a:solidFill>
                  <a:srgbClr val="2D262A"/>
                </a:solidFill>
                <a:latin typeface="Montserrat"/>
                <a:ea typeface="Montserrat"/>
                <a:cs typeface="Montserrat"/>
                <a:sym typeface="Montserrat"/>
              </a:rPr>
              <a:t>Our automation panels are professionally assembled using top tier components to ensure durability and flawless operation even in demanding industrial environments.</a:t>
            </a:r>
          </a:p>
          <a:p>
            <a:pPr algn="ctr">
              <a:lnSpc>
                <a:spcPts val="3335"/>
              </a:lnSpc>
            </a:pPr>
            <a:r>
              <a:rPr lang="en-US" b="true" sz="2300">
                <a:solidFill>
                  <a:srgbClr val="2D262A"/>
                </a:solidFill>
                <a:latin typeface="Montserrat Bold"/>
                <a:ea typeface="Montserrat Bold"/>
                <a:cs typeface="Montserrat Bold"/>
                <a:sym typeface="Montserrat Bold"/>
              </a:rPr>
              <a:t>Precise Motor Control</a:t>
            </a:r>
          </a:p>
          <a:p>
            <a:pPr algn="ctr">
              <a:lnSpc>
                <a:spcPts val="3335"/>
              </a:lnSpc>
            </a:pPr>
            <a:r>
              <a:rPr lang="en-US" sz="2300">
                <a:solidFill>
                  <a:srgbClr val="2D262A"/>
                </a:solidFill>
                <a:latin typeface="Montserrat"/>
                <a:ea typeface="Montserrat"/>
                <a:cs typeface="Montserrat"/>
                <a:sym typeface="Montserrat"/>
              </a:rPr>
              <a:t>We utilize industry leading  to provide precise, efficient, and reliable control over every motor in your system.</a:t>
            </a:r>
          </a:p>
          <a:p>
            <a:pPr algn="ctr">
              <a:lnSpc>
                <a:spcPts val="3335"/>
              </a:lnSpc>
            </a:pPr>
            <a:r>
              <a:rPr lang="en-US" b="true" sz="2300">
                <a:solidFill>
                  <a:srgbClr val="2D262A"/>
                </a:solidFill>
                <a:latin typeface="Montserrat Bold"/>
                <a:ea typeface="Montserrat Bold"/>
                <a:cs typeface="Montserrat Bold"/>
                <a:sym typeface="Montserrat Bold"/>
              </a:rPr>
              <a:t>Designed for Safety</a:t>
            </a:r>
          </a:p>
          <a:p>
            <a:pPr algn="ctr">
              <a:lnSpc>
                <a:spcPts val="3335"/>
              </a:lnSpc>
            </a:pPr>
            <a:r>
              <a:rPr lang="en-US" sz="2300">
                <a:solidFill>
                  <a:srgbClr val="2D262A"/>
                </a:solidFill>
                <a:latin typeface="Montserrat"/>
                <a:ea typeface="Montserrat"/>
                <a:cs typeface="Montserrat"/>
                <a:sym typeface="Montserrat"/>
              </a:rPr>
              <a:t>Safety is our priority. Our systems are designed with proper grounding and integrated emergency stop functionalities to protect both your operators and your equipment.</a:t>
            </a:r>
          </a:p>
        </p:txBody>
      </p:sp>
      <p:sp>
        <p:nvSpPr>
          <p:cNvPr name="TextBox 11" id="11"/>
          <p:cNvSpPr txBox="true"/>
          <p:nvPr/>
        </p:nvSpPr>
        <p:spPr>
          <a:xfrm rot="0">
            <a:off x="783282" y="2089394"/>
            <a:ext cx="10063282" cy="529209"/>
          </a:xfrm>
          <a:prstGeom prst="rect">
            <a:avLst/>
          </a:prstGeom>
        </p:spPr>
        <p:txBody>
          <a:bodyPr anchor="t" rtlCol="false" tIns="0" lIns="0" bIns="0" rIns="0">
            <a:spAutoFit/>
          </a:bodyPr>
          <a:lstStyle/>
          <a:p>
            <a:pPr algn="l">
              <a:lnSpc>
                <a:spcPts val="3947"/>
              </a:lnSpc>
            </a:pPr>
            <a:r>
              <a:rPr lang="en-US" sz="4200" b="true">
                <a:solidFill>
                  <a:srgbClr val="1211CA"/>
                </a:solidFill>
                <a:latin typeface="Montserrat Ultra-Bold"/>
                <a:ea typeface="Montserrat Ultra-Bold"/>
                <a:cs typeface="Montserrat Ultra-Bold"/>
                <a:sym typeface="Montserrat Ultra-Bold"/>
              </a:rPr>
              <a:t>Robust Hardware &amp; Precise Control</a:t>
            </a:r>
          </a:p>
        </p:txBody>
      </p:sp>
      <p:sp>
        <p:nvSpPr>
          <p:cNvPr name="TextBox 12" id="12"/>
          <p:cNvSpPr txBox="true"/>
          <p:nvPr/>
        </p:nvSpPr>
        <p:spPr>
          <a:xfrm rot="0">
            <a:off x="13769329" y="915717"/>
            <a:ext cx="3755841" cy="1251585"/>
          </a:xfrm>
          <a:prstGeom prst="rect">
            <a:avLst/>
          </a:prstGeom>
        </p:spPr>
        <p:txBody>
          <a:bodyPr anchor="t" rtlCol="false" tIns="0" lIns="0" bIns="0" rIns="0">
            <a:spAutoFit/>
          </a:bodyPr>
          <a:lstStyle/>
          <a:p>
            <a:pPr algn="r">
              <a:lnSpc>
                <a:spcPts val="5040"/>
              </a:lnSpc>
            </a:pPr>
            <a:r>
              <a:rPr lang="en-US" b="true" sz="3600">
                <a:solidFill>
                  <a:srgbClr val="101010"/>
                </a:solidFill>
                <a:latin typeface="Montserrat Medium"/>
                <a:ea typeface="Montserrat Medium"/>
                <a:cs typeface="Montserrat Medium"/>
                <a:sym typeface="Montserrat Medium"/>
              </a:rPr>
              <a:t>Advanced Automation</a:t>
            </a:r>
          </a:p>
        </p:txBody>
      </p:sp>
      <p:sp>
        <p:nvSpPr>
          <p:cNvPr name="TextBox 13" id="13"/>
          <p:cNvSpPr txBox="true"/>
          <p:nvPr/>
        </p:nvSpPr>
        <p:spPr>
          <a:xfrm rot="0">
            <a:off x="1028700" y="981075"/>
            <a:ext cx="5351059" cy="405765"/>
          </a:xfrm>
          <a:prstGeom prst="rect">
            <a:avLst/>
          </a:prstGeom>
        </p:spPr>
        <p:txBody>
          <a:bodyPr anchor="t" rtlCol="false" tIns="0" lIns="0" bIns="0" rIns="0">
            <a:spAutoFit/>
          </a:bodyPr>
          <a:lstStyle/>
          <a:p>
            <a:pPr algn="l">
              <a:lnSpc>
                <a:spcPts val="3359"/>
              </a:lnSpc>
            </a:pPr>
            <a:r>
              <a:rPr lang="en-US" sz="2400">
                <a:solidFill>
                  <a:srgbClr val="101010"/>
                </a:solidFill>
                <a:latin typeface="Allrounder Monument"/>
                <a:ea typeface="Allrounder Monument"/>
                <a:cs typeface="Allrounder Monument"/>
                <a:sym typeface="Allrounder Monument"/>
              </a:rPr>
              <a:t>OPTIMUM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766825" y="2372732"/>
            <a:ext cx="2758345" cy="245871"/>
            <a:chOff x="0" y="0"/>
            <a:chExt cx="726478" cy="64756"/>
          </a:xfrm>
        </p:grpSpPr>
        <p:sp>
          <p:nvSpPr>
            <p:cNvPr name="Freeform 3" id="3"/>
            <p:cNvSpPr/>
            <p:nvPr/>
          </p:nvSpPr>
          <p:spPr>
            <a:xfrm flipH="false" flipV="false" rot="0">
              <a:off x="0" y="0"/>
              <a:ext cx="726478" cy="64756"/>
            </a:xfrm>
            <a:custGeom>
              <a:avLst/>
              <a:gdLst/>
              <a:ahLst/>
              <a:cxnLst/>
              <a:rect r="r" b="b" t="t" l="l"/>
              <a:pathLst>
                <a:path h="64756" w="726478">
                  <a:moveTo>
                    <a:pt x="0" y="0"/>
                  </a:moveTo>
                  <a:lnTo>
                    <a:pt x="726478" y="0"/>
                  </a:lnTo>
                  <a:lnTo>
                    <a:pt x="726478" y="64756"/>
                  </a:lnTo>
                  <a:lnTo>
                    <a:pt x="0" y="64756"/>
                  </a:lnTo>
                  <a:close/>
                </a:path>
              </a:pathLst>
            </a:custGeom>
            <a:solidFill>
              <a:srgbClr val="F9B314"/>
            </a:solidFill>
          </p:spPr>
        </p:sp>
        <p:sp>
          <p:nvSpPr>
            <p:cNvPr name="TextBox 4" id="4"/>
            <p:cNvSpPr txBox="true"/>
            <p:nvPr/>
          </p:nvSpPr>
          <p:spPr>
            <a:xfrm>
              <a:off x="0" y="-38100"/>
              <a:ext cx="726478" cy="10285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574847"/>
            <a:ext cx="1856645" cy="68071"/>
            <a:chOff x="0" y="0"/>
            <a:chExt cx="488993" cy="17928"/>
          </a:xfrm>
        </p:grpSpPr>
        <p:sp>
          <p:nvSpPr>
            <p:cNvPr name="Freeform 6" id="6"/>
            <p:cNvSpPr/>
            <p:nvPr/>
          </p:nvSpPr>
          <p:spPr>
            <a:xfrm flipH="false" flipV="false" rot="0">
              <a:off x="0" y="0"/>
              <a:ext cx="488993" cy="17928"/>
            </a:xfrm>
            <a:custGeom>
              <a:avLst/>
              <a:gdLst/>
              <a:ahLst/>
              <a:cxnLst/>
              <a:rect r="r" b="b" t="t" l="l"/>
              <a:pathLst>
                <a:path h="17928" w="488993">
                  <a:moveTo>
                    <a:pt x="0" y="0"/>
                  </a:moveTo>
                  <a:lnTo>
                    <a:pt x="488993" y="0"/>
                  </a:lnTo>
                  <a:lnTo>
                    <a:pt x="488993" y="17928"/>
                  </a:lnTo>
                  <a:lnTo>
                    <a:pt x="0" y="17928"/>
                  </a:lnTo>
                  <a:close/>
                </a:path>
              </a:pathLst>
            </a:custGeom>
            <a:solidFill>
              <a:srgbClr val="F9B314"/>
            </a:solidFill>
          </p:spPr>
        </p:sp>
        <p:sp>
          <p:nvSpPr>
            <p:cNvPr name="TextBox 7" id="7"/>
            <p:cNvSpPr txBox="true"/>
            <p:nvPr/>
          </p:nvSpPr>
          <p:spPr>
            <a:xfrm>
              <a:off x="0" y="-38100"/>
              <a:ext cx="488993" cy="56028"/>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343837" y="3341130"/>
            <a:ext cx="7490116" cy="3604739"/>
          </a:xfrm>
          <a:custGeom>
            <a:avLst/>
            <a:gdLst/>
            <a:ahLst/>
            <a:cxnLst/>
            <a:rect r="r" b="b" t="t" l="l"/>
            <a:pathLst>
              <a:path h="3604739" w="7490116">
                <a:moveTo>
                  <a:pt x="0" y="0"/>
                </a:moveTo>
                <a:lnTo>
                  <a:pt x="7490117" y="0"/>
                </a:lnTo>
                <a:lnTo>
                  <a:pt x="7490117" y="3604740"/>
                </a:lnTo>
                <a:lnTo>
                  <a:pt x="0" y="3604740"/>
                </a:lnTo>
                <a:lnTo>
                  <a:pt x="0" y="0"/>
                </a:lnTo>
                <a:close/>
              </a:path>
            </a:pathLst>
          </a:custGeom>
          <a:blipFill>
            <a:blip r:embed="rId3"/>
            <a:stretch>
              <a:fillRect l="0" t="0" r="0" b="-16879"/>
            </a:stretch>
          </a:blipFill>
        </p:spPr>
      </p:sp>
      <p:sp>
        <p:nvSpPr>
          <p:cNvPr name="Freeform 9" id="9"/>
          <p:cNvSpPr/>
          <p:nvPr/>
        </p:nvSpPr>
        <p:spPr>
          <a:xfrm flipH="false" flipV="false" rot="0">
            <a:off x="2665378" y="5942714"/>
            <a:ext cx="7428762" cy="4344286"/>
          </a:xfrm>
          <a:custGeom>
            <a:avLst/>
            <a:gdLst/>
            <a:ahLst/>
            <a:cxnLst/>
            <a:rect r="r" b="b" t="t" l="l"/>
            <a:pathLst>
              <a:path h="4344286" w="7428762">
                <a:moveTo>
                  <a:pt x="0" y="0"/>
                </a:moveTo>
                <a:lnTo>
                  <a:pt x="7428761" y="0"/>
                </a:lnTo>
                <a:lnTo>
                  <a:pt x="7428761" y="4344286"/>
                </a:lnTo>
                <a:lnTo>
                  <a:pt x="0" y="4344286"/>
                </a:lnTo>
                <a:lnTo>
                  <a:pt x="0" y="0"/>
                </a:lnTo>
                <a:close/>
              </a:path>
            </a:pathLst>
          </a:custGeom>
          <a:blipFill>
            <a:blip r:embed="rId4"/>
            <a:stretch>
              <a:fillRect l="-1453" t="0" r="-2509" b="0"/>
            </a:stretch>
          </a:blipFill>
        </p:spPr>
      </p:sp>
      <p:sp>
        <p:nvSpPr>
          <p:cNvPr name="TextBox 10" id="10"/>
          <p:cNvSpPr txBox="true"/>
          <p:nvPr/>
        </p:nvSpPr>
        <p:spPr>
          <a:xfrm rot="0">
            <a:off x="721927" y="2283450"/>
            <a:ext cx="8774836" cy="529209"/>
          </a:xfrm>
          <a:prstGeom prst="rect">
            <a:avLst/>
          </a:prstGeom>
        </p:spPr>
        <p:txBody>
          <a:bodyPr anchor="t" rtlCol="false" tIns="0" lIns="0" bIns="0" rIns="0">
            <a:spAutoFit/>
          </a:bodyPr>
          <a:lstStyle/>
          <a:p>
            <a:pPr algn="l">
              <a:lnSpc>
                <a:spcPts val="3947"/>
              </a:lnSpc>
            </a:pPr>
            <a:r>
              <a:rPr lang="en-US" sz="4200" b="true">
                <a:solidFill>
                  <a:srgbClr val="1211CA"/>
                </a:solidFill>
                <a:latin typeface="Montserrat Ultra-Bold"/>
                <a:ea typeface="Montserrat Ultra-Bold"/>
                <a:cs typeface="Montserrat Ultra-Bold"/>
                <a:sym typeface="Montserrat Ultra-Bold"/>
              </a:rPr>
              <a:t>Total Control, From Anywhere</a:t>
            </a:r>
          </a:p>
        </p:txBody>
      </p:sp>
      <p:sp>
        <p:nvSpPr>
          <p:cNvPr name="TextBox 11" id="11"/>
          <p:cNvSpPr txBox="true"/>
          <p:nvPr/>
        </p:nvSpPr>
        <p:spPr>
          <a:xfrm rot="0">
            <a:off x="12399078" y="1508172"/>
            <a:ext cx="5126092" cy="613410"/>
          </a:xfrm>
          <a:prstGeom prst="rect">
            <a:avLst/>
          </a:prstGeom>
        </p:spPr>
        <p:txBody>
          <a:bodyPr anchor="t" rtlCol="false" tIns="0" lIns="0" bIns="0" rIns="0">
            <a:spAutoFit/>
          </a:bodyPr>
          <a:lstStyle/>
          <a:p>
            <a:pPr algn="r">
              <a:lnSpc>
                <a:spcPts val="5040"/>
              </a:lnSpc>
            </a:pPr>
            <a:r>
              <a:rPr lang="en-US" b="true" sz="3600">
                <a:solidFill>
                  <a:srgbClr val="101010"/>
                </a:solidFill>
                <a:latin typeface="Montserrat Medium"/>
                <a:ea typeface="Montserrat Medium"/>
                <a:cs typeface="Montserrat Medium"/>
                <a:sym typeface="Montserrat Medium"/>
              </a:rPr>
              <a:t>Real Time Monitoring </a:t>
            </a:r>
          </a:p>
        </p:txBody>
      </p:sp>
      <p:sp>
        <p:nvSpPr>
          <p:cNvPr name="TextBox 12" id="12"/>
          <p:cNvSpPr txBox="true"/>
          <p:nvPr/>
        </p:nvSpPr>
        <p:spPr>
          <a:xfrm rot="0">
            <a:off x="1028700" y="981075"/>
            <a:ext cx="5351059" cy="405765"/>
          </a:xfrm>
          <a:prstGeom prst="rect">
            <a:avLst/>
          </a:prstGeom>
        </p:spPr>
        <p:txBody>
          <a:bodyPr anchor="t" rtlCol="false" tIns="0" lIns="0" bIns="0" rIns="0">
            <a:spAutoFit/>
          </a:bodyPr>
          <a:lstStyle/>
          <a:p>
            <a:pPr algn="l">
              <a:lnSpc>
                <a:spcPts val="3359"/>
              </a:lnSpc>
            </a:pPr>
            <a:r>
              <a:rPr lang="en-US" sz="2400">
                <a:solidFill>
                  <a:srgbClr val="101010"/>
                </a:solidFill>
                <a:latin typeface="Allrounder Monument"/>
                <a:ea typeface="Allrounder Monument"/>
                <a:cs typeface="Allrounder Monument"/>
                <a:sym typeface="Allrounder Monument"/>
              </a:rPr>
              <a:t>OPTIMUM</a:t>
            </a:r>
          </a:p>
        </p:txBody>
      </p:sp>
      <p:sp>
        <p:nvSpPr>
          <p:cNvPr name="TextBox 13" id="13"/>
          <p:cNvSpPr txBox="true"/>
          <p:nvPr/>
        </p:nvSpPr>
        <p:spPr>
          <a:xfrm rot="0">
            <a:off x="11028749" y="3666525"/>
            <a:ext cx="6739899" cy="4791075"/>
          </a:xfrm>
          <a:prstGeom prst="rect">
            <a:avLst/>
          </a:prstGeom>
        </p:spPr>
        <p:txBody>
          <a:bodyPr anchor="t" rtlCol="false" tIns="0" lIns="0" bIns="0" rIns="0">
            <a:spAutoFit/>
          </a:bodyPr>
          <a:lstStyle/>
          <a:p>
            <a:pPr algn="ctr">
              <a:lnSpc>
                <a:spcPts val="3479"/>
              </a:lnSpc>
            </a:pPr>
          </a:p>
          <a:p>
            <a:pPr algn="ctr">
              <a:lnSpc>
                <a:spcPts val="3479"/>
              </a:lnSpc>
            </a:pPr>
            <a:r>
              <a:rPr lang="en-US" b="true" sz="2400">
                <a:solidFill>
                  <a:srgbClr val="2D262A"/>
                </a:solidFill>
                <a:latin typeface="Montserrat Bold"/>
                <a:ea typeface="Montserrat Bold"/>
                <a:cs typeface="Montserrat Bold"/>
                <a:sym typeface="Montserrat Bold"/>
              </a:rPr>
              <a:t>24/7 Remote Access</a:t>
            </a:r>
            <a:r>
              <a:rPr lang="en-US" sz="2400">
                <a:solidFill>
                  <a:srgbClr val="2D262A"/>
                </a:solidFill>
                <a:latin typeface="Montserrat"/>
                <a:ea typeface="Montserrat"/>
                <a:cs typeface="Montserrat"/>
                <a:sym typeface="Montserrat"/>
              </a:rPr>
              <a:t> </a:t>
            </a:r>
          </a:p>
          <a:p>
            <a:pPr algn="ctr">
              <a:lnSpc>
                <a:spcPts val="3479"/>
              </a:lnSpc>
            </a:pPr>
            <a:r>
              <a:rPr lang="en-US" sz="2400">
                <a:solidFill>
                  <a:srgbClr val="2D262A"/>
                </a:solidFill>
                <a:latin typeface="Montserrat"/>
                <a:ea typeface="Montserrat"/>
                <a:cs typeface="Montserrat"/>
                <a:sym typeface="Montserrat"/>
              </a:rPr>
              <a:t>Securely access live production data from any desktop or mobile device.</a:t>
            </a:r>
          </a:p>
          <a:p>
            <a:pPr algn="ctr">
              <a:lnSpc>
                <a:spcPts val="3479"/>
              </a:lnSpc>
            </a:pPr>
            <a:r>
              <a:rPr lang="en-US" sz="2400" b="true">
                <a:solidFill>
                  <a:srgbClr val="2D262A"/>
                </a:solidFill>
                <a:latin typeface="Montserrat Bold"/>
                <a:ea typeface="Montserrat Bold"/>
                <a:cs typeface="Montserrat Bold"/>
                <a:sym typeface="Montserrat Bold"/>
              </a:rPr>
              <a:t>L</a:t>
            </a:r>
            <a:r>
              <a:rPr lang="en-US" sz="2400" b="true">
                <a:solidFill>
                  <a:srgbClr val="2D262A"/>
                </a:solidFill>
                <a:latin typeface="Montserrat Bold"/>
                <a:ea typeface="Montserrat Bold"/>
                <a:cs typeface="Montserrat Bold"/>
                <a:sym typeface="Montserrat Bold"/>
              </a:rPr>
              <a:t>ive Data &amp; Analytics</a:t>
            </a:r>
          </a:p>
          <a:p>
            <a:pPr algn="ctr">
              <a:lnSpc>
                <a:spcPts val="3479"/>
              </a:lnSpc>
            </a:pPr>
            <a:r>
              <a:rPr lang="en-US" sz="2400">
                <a:solidFill>
                  <a:srgbClr val="2D262A"/>
                </a:solidFill>
                <a:latin typeface="Montserrat"/>
                <a:ea typeface="Montserrat"/>
                <a:cs typeface="Montserrat"/>
                <a:sym typeface="Montserrat"/>
              </a:rPr>
              <a:t>Track</a:t>
            </a:r>
            <a:r>
              <a:rPr lang="en-US" sz="2400">
                <a:solidFill>
                  <a:srgbClr val="2D262A"/>
                </a:solidFill>
                <a:latin typeface="Montserrat"/>
                <a:ea typeface="Montserrat"/>
                <a:cs typeface="Montserrat"/>
                <a:sym typeface="Montserrat"/>
              </a:rPr>
              <a:t> critical data like oxygen and humidity levels with real-time, time-series charts.</a:t>
            </a:r>
          </a:p>
          <a:p>
            <a:pPr algn="ctr">
              <a:lnSpc>
                <a:spcPts val="3479"/>
              </a:lnSpc>
            </a:pPr>
            <a:r>
              <a:rPr lang="en-US" b="true" sz="2400">
                <a:solidFill>
                  <a:srgbClr val="2D262A"/>
                </a:solidFill>
                <a:latin typeface="Montserrat Bold"/>
                <a:ea typeface="Montserrat Bold"/>
                <a:cs typeface="Montserrat Bold"/>
                <a:sym typeface="Montserrat Bold"/>
              </a:rPr>
              <a:t>Proactive Alerts &amp; Alarms</a:t>
            </a:r>
          </a:p>
          <a:p>
            <a:pPr algn="ctr">
              <a:lnSpc>
                <a:spcPts val="3479"/>
              </a:lnSpc>
            </a:pPr>
            <a:r>
              <a:rPr lang="en-US" sz="2400">
                <a:solidFill>
                  <a:srgbClr val="2D262A"/>
                </a:solidFill>
                <a:latin typeface="Montserrat"/>
                <a:ea typeface="Montserrat"/>
                <a:cs typeface="Montserrat"/>
                <a:sym typeface="Montserrat"/>
              </a:rPr>
              <a:t>Instantly see the status of all systems and get notified of potential issues before they become problems.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766825" y="2372732"/>
            <a:ext cx="2758345" cy="245871"/>
            <a:chOff x="0" y="0"/>
            <a:chExt cx="726478" cy="64756"/>
          </a:xfrm>
        </p:grpSpPr>
        <p:sp>
          <p:nvSpPr>
            <p:cNvPr name="Freeform 3" id="3"/>
            <p:cNvSpPr/>
            <p:nvPr/>
          </p:nvSpPr>
          <p:spPr>
            <a:xfrm flipH="false" flipV="false" rot="0">
              <a:off x="0" y="0"/>
              <a:ext cx="726478" cy="64756"/>
            </a:xfrm>
            <a:custGeom>
              <a:avLst/>
              <a:gdLst/>
              <a:ahLst/>
              <a:cxnLst/>
              <a:rect r="r" b="b" t="t" l="l"/>
              <a:pathLst>
                <a:path h="64756" w="726478">
                  <a:moveTo>
                    <a:pt x="0" y="0"/>
                  </a:moveTo>
                  <a:lnTo>
                    <a:pt x="726478" y="0"/>
                  </a:lnTo>
                  <a:lnTo>
                    <a:pt x="726478" y="64756"/>
                  </a:lnTo>
                  <a:lnTo>
                    <a:pt x="0" y="64756"/>
                  </a:lnTo>
                  <a:close/>
                </a:path>
              </a:pathLst>
            </a:custGeom>
            <a:solidFill>
              <a:srgbClr val="F9B314"/>
            </a:solidFill>
          </p:spPr>
        </p:sp>
        <p:sp>
          <p:nvSpPr>
            <p:cNvPr name="TextBox 4" id="4"/>
            <p:cNvSpPr txBox="true"/>
            <p:nvPr/>
          </p:nvSpPr>
          <p:spPr>
            <a:xfrm>
              <a:off x="0" y="-38100"/>
              <a:ext cx="726478" cy="10285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574847"/>
            <a:ext cx="1856645" cy="68071"/>
            <a:chOff x="0" y="0"/>
            <a:chExt cx="488993" cy="17928"/>
          </a:xfrm>
        </p:grpSpPr>
        <p:sp>
          <p:nvSpPr>
            <p:cNvPr name="Freeform 6" id="6"/>
            <p:cNvSpPr/>
            <p:nvPr/>
          </p:nvSpPr>
          <p:spPr>
            <a:xfrm flipH="false" flipV="false" rot="0">
              <a:off x="0" y="0"/>
              <a:ext cx="488993" cy="17928"/>
            </a:xfrm>
            <a:custGeom>
              <a:avLst/>
              <a:gdLst/>
              <a:ahLst/>
              <a:cxnLst/>
              <a:rect r="r" b="b" t="t" l="l"/>
              <a:pathLst>
                <a:path h="17928" w="488993">
                  <a:moveTo>
                    <a:pt x="0" y="0"/>
                  </a:moveTo>
                  <a:lnTo>
                    <a:pt x="488993" y="0"/>
                  </a:lnTo>
                  <a:lnTo>
                    <a:pt x="488993" y="17928"/>
                  </a:lnTo>
                  <a:lnTo>
                    <a:pt x="0" y="17928"/>
                  </a:lnTo>
                  <a:close/>
                </a:path>
              </a:pathLst>
            </a:custGeom>
            <a:solidFill>
              <a:srgbClr val="F9B314"/>
            </a:solidFill>
          </p:spPr>
        </p:sp>
        <p:sp>
          <p:nvSpPr>
            <p:cNvPr name="TextBox 7" id="7"/>
            <p:cNvSpPr txBox="true"/>
            <p:nvPr/>
          </p:nvSpPr>
          <p:spPr>
            <a:xfrm>
              <a:off x="0" y="-38100"/>
              <a:ext cx="488993" cy="56028"/>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43161" y="3649832"/>
            <a:ext cx="10014874" cy="5734520"/>
          </a:xfrm>
          <a:custGeom>
            <a:avLst/>
            <a:gdLst/>
            <a:ahLst/>
            <a:cxnLst/>
            <a:rect r="r" b="b" t="t" l="l"/>
            <a:pathLst>
              <a:path h="5734520" w="10014874">
                <a:moveTo>
                  <a:pt x="0" y="0"/>
                </a:moveTo>
                <a:lnTo>
                  <a:pt x="10014874" y="0"/>
                </a:lnTo>
                <a:lnTo>
                  <a:pt x="10014874" y="5734520"/>
                </a:lnTo>
                <a:lnTo>
                  <a:pt x="0" y="5734520"/>
                </a:lnTo>
                <a:lnTo>
                  <a:pt x="0" y="0"/>
                </a:lnTo>
                <a:close/>
              </a:path>
            </a:pathLst>
          </a:custGeom>
          <a:blipFill>
            <a:blip r:embed="rId3"/>
            <a:stretch>
              <a:fillRect l="-901" t="-105" r="-1001" b="0"/>
            </a:stretch>
          </a:blipFill>
        </p:spPr>
      </p:sp>
      <p:sp>
        <p:nvSpPr>
          <p:cNvPr name="TextBox 9" id="9"/>
          <p:cNvSpPr txBox="true"/>
          <p:nvPr/>
        </p:nvSpPr>
        <p:spPr>
          <a:xfrm rot="0">
            <a:off x="721927" y="2283450"/>
            <a:ext cx="11431732" cy="529209"/>
          </a:xfrm>
          <a:prstGeom prst="rect">
            <a:avLst/>
          </a:prstGeom>
        </p:spPr>
        <p:txBody>
          <a:bodyPr anchor="t" rtlCol="false" tIns="0" lIns="0" bIns="0" rIns="0">
            <a:spAutoFit/>
          </a:bodyPr>
          <a:lstStyle/>
          <a:p>
            <a:pPr algn="l">
              <a:lnSpc>
                <a:spcPts val="3947"/>
              </a:lnSpc>
            </a:pPr>
            <a:r>
              <a:rPr lang="en-US" sz="4200" b="true">
                <a:solidFill>
                  <a:srgbClr val="1211CA"/>
                </a:solidFill>
                <a:latin typeface="Montserrat Ultra-Bold"/>
                <a:ea typeface="Montserrat Ultra-Bold"/>
                <a:cs typeface="Montserrat Ultra-Bold"/>
                <a:sym typeface="Montserrat Ultra-Bold"/>
              </a:rPr>
              <a:t>Effortless Control &amp; Parameter Settings</a:t>
            </a:r>
          </a:p>
        </p:txBody>
      </p:sp>
      <p:sp>
        <p:nvSpPr>
          <p:cNvPr name="TextBox 10" id="10"/>
          <p:cNvSpPr txBox="true"/>
          <p:nvPr/>
        </p:nvSpPr>
        <p:spPr>
          <a:xfrm rot="0">
            <a:off x="12153660" y="1508172"/>
            <a:ext cx="5371510" cy="613410"/>
          </a:xfrm>
          <a:prstGeom prst="rect">
            <a:avLst/>
          </a:prstGeom>
        </p:spPr>
        <p:txBody>
          <a:bodyPr anchor="t" rtlCol="false" tIns="0" lIns="0" bIns="0" rIns="0">
            <a:spAutoFit/>
          </a:bodyPr>
          <a:lstStyle/>
          <a:p>
            <a:pPr algn="r">
              <a:lnSpc>
                <a:spcPts val="5040"/>
              </a:lnSpc>
            </a:pPr>
            <a:r>
              <a:rPr lang="en-US" b="true" sz="3600">
                <a:solidFill>
                  <a:srgbClr val="101010"/>
                </a:solidFill>
                <a:latin typeface="Montserrat Medium"/>
                <a:ea typeface="Montserrat Medium"/>
                <a:cs typeface="Montserrat Medium"/>
                <a:sym typeface="Montserrat Medium"/>
              </a:rPr>
              <a:t>Control &amp; Settings</a:t>
            </a:r>
          </a:p>
        </p:txBody>
      </p:sp>
      <p:sp>
        <p:nvSpPr>
          <p:cNvPr name="TextBox 11" id="11"/>
          <p:cNvSpPr txBox="true"/>
          <p:nvPr/>
        </p:nvSpPr>
        <p:spPr>
          <a:xfrm rot="0">
            <a:off x="1028700" y="981075"/>
            <a:ext cx="5351059" cy="405765"/>
          </a:xfrm>
          <a:prstGeom prst="rect">
            <a:avLst/>
          </a:prstGeom>
        </p:spPr>
        <p:txBody>
          <a:bodyPr anchor="t" rtlCol="false" tIns="0" lIns="0" bIns="0" rIns="0">
            <a:spAutoFit/>
          </a:bodyPr>
          <a:lstStyle/>
          <a:p>
            <a:pPr algn="l">
              <a:lnSpc>
                <a:spcPts val="3359"/>
              </a:lnSpc>
            </a:pPr>
            <a:r>
              <a:rPr lang="en-US" sz="2400">
                <a:solidFill>
                  <a:srgbClr val="101010"/>
                </a:solidFill>
                <a:latin typeface="Allrounder Monument"/>
                <a:ea typeface="Allrounder Monument"/>
                <a:cs typeface="Allrounder Monument"/>
                <a:sym typeface="Allrounder Monument"/>
              </a:rPr>
              <a:t>OPTIMUM</a:t>
            </a:r>
          </a:p>
        </p:txBody>
      </p:sp>
      <p:sp>
        <p:nvSpPr>
          <p:cNvPr name="TextBox 12" id="12"/>
          <p:cNvSpPr txBox="true"/>
          <p:nvPr/>
        </p:nvSpPr>
        <p:spPr>
          <a:xfrm rot="0">
            <a:off x="10014874" y="3772304"/>
            <a:ext cx="8273126" cy="5432425"/>
          </a:xfrm>
          <a:prstGeom prst="rect">
            <a:avLst/>
          </a:prstGeom>
        </p:spPr>
        <p:txBody>
          <a:bodyPr anchor="t" rtlCol="false" tIns="0" lIns="0" bIns="0" rIns="0">
            <a:spAutoFit/>
          </a:bodyPr>
          <a:lstStyle/>
          <a:p>
            <a:pPr algn="l" marL="496571" indent="-248285" lvl="1">
              <a:lnSpc>
                <a:spcPts val="3335"/>
              </a:lnSpc>
              <a:buFont typeface="Arial"/>
              <a:buChar char="•"/>
            </a:pPr>
            <a:r>
              <a:rPr lang="en-US" b="true" sz="2300">
                <a:solidFill>
                  <a:srgbClr val="000000"/>
                </a:solidFill>
                <a:latin typeface="Montserrat Bold"/>
                <a:ea typeface="Montserrat Bold"/>
                <a:cs typeface="Montserrat Bold"/>
                <a:sym typeface="Montserrat Bold"/>
              </a:rPr>
              <a:t>Intuitive Parameter Control: </a:t>
            </a:r>
            <a:r>
              <a:rPr lang="en-US" sz="2300">
                <a:solidFill>
                  <a:srgbClr val="000000"/>
                </a:solidFill>
                <a:latin typeface="Montserrat"/>
                <a:ea typeface="Montserrat"/>
                <a:cs typeface="Montserrat"/>
                <a:sym typeface="Montserrat"/>
              </a:rPr>
              <a:t>Easily fine-tune motor speeds, cycle times, and alarm thresholds with a simple and clear interface.</a:t>
            </a:r>
          </a:p>
          <a:p>
            <a:pPr algn="l">
              <a:lnSpc>
                <a:spcPts val="3335"/>
              </a:lnSpc>
            </a:pPr>
          </a:p>
          <a:p>
            <a:pPr algn="l" marL="496571" indent="-248285" lvl="1">
              <a:lnSpc>
                <a:spcPts val="3335"/>
              </a:lnSpc>
              <a:buFont typeface="Arial"/>
              <a:buChar char="•"/>
            </a:pPr>
            <a:r>
              <a:rPr lang="en-US" b="true" sz="2300">
                <a:solidFill>
                  <a:srgbClr val="000000"/>
                </a:solidFill>
                <a:latin typeface="Montserrat Bold"/>
                <a:ea typeface="Montserrat Bold"/>
                <a:cs typeface="Montserrat Bold"/>
                <a:sym typeface="Montserrat Bold"/>
              </a:rPr>
              <a:t>Reliable Offline Operation: </a:t>
            </a:r>
            <a:r>
              <a:rPr lang="en-US" sz="2300">
                <a:solidFill>
                  <a:srgbClr val="000000"/>
                </a:solidFill>
                <a:latin typeface="Montserrat"/>
                <a:ea typeface="Montserrat"/>
                <a:cs typeface="Montserrat"/>
                <a:sym typeface="Montserrat"/>
              </a:rPr>
              <a:t>The core automation logic runs independently, ensuring production continues 24/7, even if the internet connection is lost.</a:t>
            </a:r>
          </a:p>
          <a:p>
            <a:pPr algn="l">
              <a:lnSpc>
                <a:spcPts val="3335"/>
              </a:lnSpc>
            </a:pPr>
          </a:p>
          <a:p>
            <a:pPr algn="l" marL="496571" indent="-248285" lvl="1">
              <a:lnSpc>
                <a:spcPts val="3335"/>
              </a:lnSpc>
              <a:buFont typeface="Arial"/>
              <a:buChar char="•"/>
            </a:pPr>
            <a:r>
              <a:rPr lang="en-US" b="true" sz="2300">
                <a:solidFill>
                  <a:srgbClr val="000000"/>
                </a:solidFill>
                <a:latin typeface="Montserrat Bold"/>
                <a:ea typeface="Montserrat Bold"/>
                <a:cs typeface="Montserrat Bold"/>
                <a:sym typeface="Montserrat Bold"/>
              </a:rPr>
              <a:t>Optimize On-the-Go: </a:t>
            </a:r>
            <a:r>
              <a:rPr lang="en-US" sz="2300">
                <a:solidFill>
                  <a:srgbClr val="000000"/>
                </a:solidFill>
                <a:latin typeface="Montserrat"/>
                <a:ea typeface="Montserrat"/>
                <a:cs typeface="Montserrat"/>
                <a:sym typeface="Montserrat"/>
              </a:rPr>
              <a:t>Make adjustments and optimize your process in real-time without needing to be physically at the facility.</a:t>
            </a:r>
          </a:p>
          <a:p>
            <a:pPr algn="l">
              <a:lnSpc>
                <a:spcPts val="3335"/>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DAG1YHksubQ</dc:identifier>
  <dcterms:modified xsi:type="dcterms:W3CDTF">2011-08-01T06:04:30Z</dcterms:modified>
  <cp:revision>1</cp:revision>
  <dc:title>Blue and White Project Proposal - Presentation</dc:title>
</cp:coreProperties>
</file>